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5"/>
  </p:notesMasterIdLst>
  <p:sldIdLst>
    <p:sldId id="299" r:id="rId2"/>
    <p:sldId id="312" r:id="rId3"/>
    <p:sldId id="317" r:id="rId4"/>
    <p:sldId id="313" r:id="rId5"/>
    <p:sldId id="332" r:id="rId6"/>
    <p:sldId id="318" r:id="rId7"/>
    <p:sldId id="283" r:id="rId8"/>
    <p:sldId id="284" r:id="rId9"/>
    <p:sldId id="282" r:id="rId10"/>
    <p:sldId id="324" r:id="rId11"/>
    <p:sldId id="325" r:id="rId12"/>
    <p:sldId id="326" r:id="rId13"/>
    <p:sldId id="286" r:id="rId14"/>
    <p:sldId id="300" r:id="rId15"/>
    <p:sldId id="287" r:id="rId16"/>
    <p:sldId id="306" r:id="rId17"/>
    <p:sldId id="288" r:id="rId18"/>
    <p:sldId id="320" r:id="rId19"/>
    <p:sldId id="322" r:id="rId20"/>
    <p:sldId id="289" r:id="rId21"/>
    <p:sldId id="333" r:id="rId22"/>
    <p:sldId id="334" r:id="rId23"/>
    <p:sldId id="31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90"/>
    <p:restoredTop sz="94690"/>
  </p:normalViewPr>
  <p:slideViewPr>
    <p:cSldViewPr>
      <p:cViewPr varScale="1">
        <p:scale>
          <a:sx n="139" d="100"/>
          <a:sy n="139" d="100"/>
        </p:scale>
        <p:origin x="168" y="1704"/>
      </p:cViewPr>
      <p:guideLst>
        <p:guide orient="horz" pos="2160"/>
        <p:guide pos="2880"/>
      </p:guideLst>
    </p:cSldViewPr>
  </p:slideViewPr>
  <p:notesTextViewPr>
    <p:cViewPr>
      <p:scale>
        <a:sx n="100" d="100"/>
        <a:sy n="100" d="100"/>
      </p:scale>
      <p:origin x="0" y="0"/>
    </p:cViewPr>
  </p:notesTextViewPr>
  <p:sorterViewPr>
    <p:cViewPr>
      <p:scale>
        <a:sx n="219" d="100"/>
        <a:sy n="219" d="100"/>
      </p:scale>
      <p:origin x="0" y="296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58797AE3-B202-467B-8C7F-F2353C680BFD}" type="slidenum">
              <a:rPr lang="en-US"/>
              <a:pPr>
                <a:defRPr/>
              </a:pPr>
              <a:t>‹#›</a:t>
            </a:fld>
            <a:endParaRPr lang="en-US"/>
          </a:p>
        </p:txBody>
      </p:sp>
    </p:spTree>
    <p:extLst>
      <p:ext uri="{BB962C8B-B14F-4D97-AF65-F5344CB8AC3E}">
        <p14:creationId xmlns:p14="http://schemas.microsoft.com/office/powerpoint/2010/main" val="15117424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1225188-91F3-491A-8EDA-E3B6DE9B75EB}" type="slidenum">
              <a:rPr lang="en-US" smtClean="0"/>
              <a:pPr eaLnBrk="1" hangingPunct="1"/>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18984D8-7BF9-4B78-A8E9-D88E88F59FFC}" type="slidenum">
              <a:rPr lang="en-US" smtClean="0"/>
              <a:pPr eaLnBrk="1" hangingPunct="1"/>
              <a:t>15</a:t>
            </a:fld>
            <a:endParaRPr lang="en-US"/>
          </a:p>
        </p:txBody>
      </p:sp>
      <p:sp>
        <p:nvSpPr>
          <p:cNvPr id="33795" name="Rectangle 2"/>
          <p:cNvSpPr>
            <a:spLocks noGrp="1" noRot="1" noChangeAspect="1" noChangeArrowheads="1" noTextEdit="1"/>
          </p:cNvSpPr>
          <p:nvPr>
            <p:ph type="sldImg"/>
          </p:nvPr>
        </p:nvSpPr>
        <p:spPr>
          <a:xfrm>
            <a:off x="1144588" y="687388"/>
            <a:ext cx="4568825" cy="3425825"/>
          </a:xfrm>
          <a:ln w="12700" cap="flat">
            <a:solidFill>
              <a:schemeClr val="tx1"/>
            </a:solidFill>
          </a:ln>
        </p:spPr>
      </p:sp>
      <p:sp>
        <p:nvSpPr>
          <p:cNvPr id="337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1" hangingPunct="1">
              <a:spcBef>
                <a:spcPct val="0"/>
              </a:spcBef>
            </a:pPr>
            <a:endParaRPr lang="en-US" sz="240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4AC4A3A-6D1B-4255-AB36-E9256E01E446}" type="slidenum">
              <a:rPr lang="en-US" smtClean="0"/>
              <a:pPr eaLnBrk="1" hangingPunct="1"/>
              <a:t>17</a:t>
            </a:fld>
            <a:endParaRPr lang="en-US"/>
          </a:p>
        </p:txBody>
      </p:sp>
      <p:sp>
        <p:nvSpPr>
          <p:cNvPr id="34819" name="Rectangle 2"/>
          <p:cNvSpPr>
            <a:spLocks noGrp="1" noRot="1" noChangeAspect="1" noChangeArrowheads="1" noTextEdit="1"/>
          </p:cNvSpPr>
          <p:nvPr>
            <p:ph type="sldImg"/>
          </p:nvPr>
        </p:nvSpPr>
        <p:spPr>
          <a:xfrm>
            <a:off x="1144588" y="687388"/>
            <a:ext cx="4568825" cy="3425825"/>
          </a:xfrm>
          <a:ln w="12700" cap="flat">
            <a:solidFill>
              <a:schemeClr val="tx1"/>
            </a:solidFill>
          </a:ln>
        </p:spPr>
      </p:sp>
      <p:sp>
        <p:nvSpPr>
          <p:cNvPr id="348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1" hangingPunct="1">
              <a:spcBef>
                <a:spcPct val="0"/>
              </a:spcBef>
            </a:pPr>
            <a:endParaRPr lang="en-US" sz="240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AEFA042-AB26-4237-A30C-17C526251161}" type="slidenum">
              <a:rPr lang="en-US" smtClean="0"/>
              <a:pPr eaLnBrk="1" hangingPunct="1"/>
              <a:t>20</a:t>
            </a:fld>
            <a:endParaRPr lang="en-US"/>
          </a:p>
        </p:txBody>
      </p:sp>
      <p:sp>
        <p:nvSpPr>
          <p:cNvPr id="35843" name="Rectangle 2"/>
          <p:cNvSpPr>
            <a:spLocks noGrp="1" noRot="1" noChangeAspect="1" noChangeArrowheads="1" noTextEdit="1"/>
          </p:cNvSpPr>
          <p:nvPr>
            <p:ph type="sldImg"/>
          </p:nvPr>
        </p:nvSpPr>
        <p:spPr>
          <a:xfrm>
            <a:off x="1144588" y="687388"/>
            <a:ext cx="4568825" cy="3425825"/>
          </a:xfrm>
          <a:ln w="12700" cap="flat">
            <a:solidFill>
              <a:schemeClr val="tx1"/>
            </a:solidFill>
          </a:ln>
        </p:spPr>
      </p:sp>
      <p:sp>
        <p:nvSpPr>
          <p:cNvPr id="358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1" hangingPunct="1">
              <a:spcBef>
                <a:spcPct val="0"/>
              </a:spcBef>
            </a:pPr>
            <a:endParaRPr lang="en-US" sz="24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9328D49-2B91-42C9-A011-B2E7AD5B1FAE}" type="slidenum">
              <a:rPr lang="en-US" smtClean="0"/>
              <a:pPr eaLnBrk="1" hangingPunct="1"/>
              <a:t>2</a:t>
            </a:fld>
            <a:endParaRPr lang="en-US"/>
          </a:p>
        </p:txBody>
      </p:sp>
      <p:sp>
        <p:nvSpPr>
          <p:cNvPr id="28675" name="Rectangle 2"/>
          <p:cNvSpPr>
            <a:spLocks noGrp="1" noRot="1" noChangeAspect="1" noChangeArrowheads="1" noTextEdit="1"/>
          </p:cNvSpPr>
          <p:nvPr>
            <p:ph type="sldImg"/>
          </p:nvPr>
        </p:nvSpPr>
        <p:spPr>
          <a:xfrm>
            <a:off x="1144588" y="687388"/>
            <a:ext cx="4568825" cy="3425825"/>
          </a:xfrm>
          <a:ln w="12700" cap="flat">
            <a:solidFill>
              <a:schemeClr val="tx1"/>
            </a:solidFill>
          </a:ln>
        </p:spPr>
      </p:sp>
      <p:sp>
        <p:nvSpPr>
          <p:cNvPr id="286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1" hangingPunct="1">
              <a:spcBef>
                <a:spcPct val="0"/>
              </a:spcBef>
            </a:pPr>
            <a:endParaRPr lang="en-US" sz="24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88A5EF-31D3-44B3-858F-AADDA112F01C}" type="slidenum">
              <a:rPr lang="en-US" smtClean="0"/>
              <a:pPr eaLnBrk="1" hangingPunct="1"/>
              <a:t>4</a:t>
            </a:fld>
            <a:endParaRPr lang="en-US"/>
          </a:p>
        </p:txBody>
      </p:sp>
      <p:sp>
        <p:nvSpPr>
          <p:cNvPr id="29699" name="Rectangle 2"/>
          <p:cNvSpPr>
            <a:spLocks noGrp="1" noRot="1" noChangeAspect="1" noChangeArrowheads="1" noTextEdit="1"/>
          </p:cNvSpPr>
          <p:nvPr>
            <p:ph type="sldImg"/>
          </p:nvPr>
        </p:nvSpPr>
        <p:spPr>
          <a:xfrm>
            <a:off x="1144588" y="687388"/>
            <a:ext cx="4568825" cy="3425825"/>
          </a:xfrm>
          <a:ln w="12700" cap="flat">
            <a:solidFill>
              <a:schemeClr val="tx1"/>
            </a:solidFill>
          </a:ln>
        </p:spPr>
      </p:sp>
      <p:sp>
        <p:nvSpPr>
          <p:cNvPr id="297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1" hangingPunct="1">
              <a:spcBef>
                <a:spcPct val="0"/>
              </a:spcBef>
            </a:pPr>
            <a:endParaRPr lang="en-US" sz="240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5DCA82B-BD60-4B2B-99C9-F98814D74BF8}" type="slidenum">
              <a:rPr lang="en-US" smtClean="0"/>
              <a:pPr eaLnBrk="1" hangingPunct="1"/>
              <a:t>7</a:t>
            </a:fld>
            <a:endParaRPr lang="en-US"/>
          </a:p>
        </p:txBody>
      </p:sp>
      <p:sp>
        <p:nvSpPr>
          <p:cNvPr id="28675" name="Rectangle 2"/>
          <p:cNvSpPr>
            <a:spLocks noGrp="1" noRot="1" noChangeAspect="1" noChangeArrowheads="1" noTextEdit="1"/>
          </p:cNvSpPr>
          <p:nvPr>
            <p:ph type="sldImg"/>
          </p:nvPr>
        </p:nvSpPr>
        <p:spPr>
          <a:xfrm>
            <a:off x="1144588" y="687388"/>
            <a:ext cx="4568825" cy="3425825"/>
          </a:xfrm>
          <a:ln w="12700" cap="flat">
            <a:solidFill>
              <a:schemeClr val="tx1"/>
            </a:solidFill>
          </a:ln>
        </p:spPr>
      </p:sp>
      <p:sp>
        <p:nvSpPr>
          <p:cNvPr id="286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1" hangingPunct="1">
              <a:spcBef>
                <a:spcPct val="0"/>
              </a:spcBef>
            </a:pPr>
            <a:endParaRPr lang="en-US" sz="24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90118D6-FFA5-4865-89AB-F1EBBB62CCEB}" type="slidenum">
              <a:rPr lang="en-US" smtClean="0"/>
              <a:pPr eaLnBrk="1" hangingPunct="1"/>
              <a:t>8</a:t>
            </a:fld>
            <a:endParaRPr lang="en-US"/>
          </a:p>
        </p:txBody>
      </p:sp>
      <p:sp>
        <p:nvSpPr>
          <p:cNvPr id="29699" name="Rectangle 2"/>
          <p:cNvSpPr>
            <a:spLocks noGrp="1" noRot="1" noChangeAspect="1" noChangeArrowheads="1" noTextEdit="1"/>
          </p:cNvSpPr>
          <p:nvPr>
            <p:ph type="sldImg"/>
          </p:nvPr>
        </p:nvSpPr>
        <p:spPr>
          <a:xfrm>
            <a:off x="1144588" y="687388"/>
            <a:ext cx="4568825" cy="3425825"/>
          </a:xfrm>
          <a:ln w="12700" cap="flat">
            <a:solidFill>
              <a:schemeClr val="tx1"/>
            </a:solidFill>
          </a:ln>
        </p:spPr>
      </p:sp>
      <p:sp>
        <p:nvSpPr>
          <p:cNvPr id="297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1" hangingPunct="1">
              <a:spcBef>
                <a:spcPct val="0"/>
              </a:spcBef>
            </a:pPr>
            <a:endParaRPr lang="en-US" sz="240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A6A636-9109-4D95-B2AA-8B48339AA9C5}" type="slidenum">
              <a:rPr lang="en-US" smtClean="0"/>
              <a:pPr eaLnBrk="1" hangingPunct="1"/>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C116980-D1E3-44A8-B2B0-FA4E784E773C}" type="slidenum">
              <a:rPr lang="en-US" smtClean="0"/>
              <a:pPr eaLnBrk="1" hangingPunct="1"/>
              <a:t>10</a:t>
            </a:fld>
            <a:endParaRPr lang="en-US"/>
          </a:p>
        </p:txBody>
      </p:sp>
      <p:sp>
        <p:nvSpPr>
          <p:cNvPr id="30723" name="Rectangle 2"/>
          <p:cNvSpPr>
            <a:spLocks noGrp="1" noRot="1" noChangeAspect="1" noChangeArrowheads="1" noTextEdit="1"/>
          </p:cNvSpPr>
          <p:nvPr>
            <p:ph type="sldImg"/>
          </p:nvPr>
        </p:nvSpPr>
        <p:spPr>
          <a:xfrm>
            <a:off x="1144588" y="687388"/>
            <a:ext cx="4568825" cy="3425825"/>
          </a:xfrm>
          <a:ln w="12700" cap="flat">
            <a:solidFill>
              <a:schemeClr val="tx1"/>
            </a:solidFill>
          </a:ln>
        </p:spPr>
      </p:sp>
      <p:sp>
        <p:nvSpPr>
          <p:cNvPr id="307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1" hangingPunct="1">
              <a:spcBef>
                <a:spcPct val="0"/>
              </a:spcBef>
            </a:pPr>
            <a:endParaRPr lang="en-US" sz="240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328AC62-737B-4FCD-9DE0-FBE151A14BBF}" type="slidenum">
              <a:rPr lang="en-US" smtClean="0"/>
              <a:pPr eaLnBrk="1" hangingPunct="1"/>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E8627F4-CF96-41DB-8D02-2BEEE382B202}" type="slidenum">
              <a:rPr lang="en-US" smtClean="0"/>
              <a:pPr eaLnBrk="1" hangingPunct="1"/>
              <a:t>14</a:t>
            </a:fld>
            <a:endParaRPr lang="en-US"/>
          </a:p>
        </p:txBody>
      </p:sp>
      <p:sp>
        <p:nvSpPr>
          <p:cNvPr id="32771" name="Rectangle 2"/>
          <p:cNvSpPr>
            <a:spLocks noGrp="1" noRot="1" noChangeAspect="1" noChangeArrowheads="1" noTextEdit="1"/>
          </p:cNvSpPr>
          <p:nvPr>
            <p:ph type="sldImg"/>
          </p:nvPr>
        </p:nvSpPr>
        <p:spPr>
          <a:ln cap="flat"/>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0"/>
              </a:spcBef>
            </a:pPr>
            <a:endParaRPr lang="en-US" sz="24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70700"/>
            <a:chOff x="0" y="0"/>
            <a:chExt cx="5770" cy="4328"/>
          </a:xfrm>
        </p:grpSpPr>
        <p:sp>
          <p:nvSpPr>
            <p:cNvPr id="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endParaRPr kumimoji="1" lang="en-US"/>
            </a:p>
          </p:txBody>
        </p:sp>
        <p:sp>
          <p:nvSpPr>
            <p:cNvPr id="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endParaRPr kumimoji="1" lang="en-US"/>
            </a:p>
          </p:txBody>
        </p:sp>
        <p:sp>
          <p:nvSpPr>
            <p:cNvPr id="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a:defRPr/>
              </a:pPr>
              <a:endParaRPr kumimoji="1" lang="en-US">
                <a:cs typeface="+mn-cs"/>
              </a:endParaRPr>
            </a:p>
          </p:txBody>
        </p:sp>
        <p:grpSp>
          <p:nvGrpSpPr>
            <p:cNvPr id="8" name="Group 6"/>
            <p:cNvGrpSpPr>
              <a:grpSpLocks/>
            </p:cNvGrpSpPr>
            <p:nvPr/>
          </p:nvGrpSpPr>
          <p:grpSpPr bwMode="auto">
            <a:xfrm>
              <a:off x="4944" y="-18"/>
              <a:ext cx="816" cy="3993"/>
              <a:chOff x="4944" y="-18"/>
              <a:chExt cx="816" cy="3993"/>
            </a:xfrm>
          </p:grpSpPr>
          <p:grpSp>
            <p:nvGrpSpPr>
              <p:cNvPr id="20" name="Group 7"/>
              <p:cNvGrpSpPr>
                <a:grpSpLocks/>
              </p:cNvGrpSpPr>
              <p:nvPr userDrawn="1"/>
            </p:nvGrpSpPr>
            <p:grpSpPr bwMode="auto">
              <a:xfrm>
                <a:off x="5280" y="-18"/>
                <a:ext cx="480" cy="1449"/>
                <a:chOff x="5280" y="-18"/>
                <a:chExt cx="480" cy="1449"/>
              </a:xfrm>
            </p:grpSpPr>
            <p:grpSp>
              <p:nvGrpSpPr>
                <p:cNvPr id="41" name="Group 8"/>
                <p:cNvGrpSpPr>
                  <a:grpSpLocks/>
                </p:cNvGrpSpPr>
                <p:nvPr userDrawn="1"/>
              </p:nvGrpSpPr>
              <p:grpSpPr bwMode="auto">
                <a:xfrm rot="-5400000">
                  <a:off x="5502" y="-19"/>
                  <a:ext cx="174" cy="176"/>
                  <a:chOff x="1837" y="323"/>
                  <a:chExt cx="1690" cy="2560"/>
                </a:xfrm>
              </p:grpSpPr>
              <p:grpSp>
                <p:nvGrpSpPr>
                  <p:cNvPr id="50" name="Group 9"/>
                  <p:cNvGrpSpPr>
                    <a:grpSpLocks/>
                  </p:cNvGrpSpPr>
                  <p:nvPr/>
                </p:nvGrpSpPr>
                <p:grpSpPr bwMode="auto">
                  <a:xfrm>
                    <a:off x="1837" y="323"/>
                    <a:ext cx="1690" cy="2560"/>
                    <a:chOff x="1837" y="323"/>
                    <a:chExt cx="1690" cy="2560"/>
                  </a:xfrm>
                </p:grpSpPr>
                <p:sp>
                  <p:nvSpPr>
                    <p:cNvPr id="57" name="Freeform 10"/>
                    <p:cNvSpPr>
                      <a:spLocks/>
                    </p:cNvSpPr>
                    <p:nvPr/>
                  </p:nvSpPr>
                  <p:spPr bwMode="auto">
                    <a:xfrm>
                      <a:off x="2303" y="323"/>
                      <a:ext cx="1234"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8" name="Freeform 11"/>
                    <p:cNvSpPr>
                      <a:spLocks/>
                    </p:cNvSpPr>
                    <p:nvPr/>
                  </p:nvSpPr>
                  <p:spPr bwMode="auto">
                    <a:xfrm>
                      <a:off x="1847" y="381"/>
                      <a:ext cx="864" cy="2065"/>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51" name="Oval 12"/>
                  <p:cNvSpPr>
                    <a:spLocks noChangeArrowheads="1"/>
                  </p:cNvSpPr>
                  <p:nvPr/>
                </p:nvSpPr>
                <p:spPr bwMode="auto">
                  <a:xfrm>
                    <a:off x="2400" y="1428"/>
                    <a:ext cx="175" cy="247"/>
                  </a:xfrm>
                  <a:prstGeom prst="ellipse">
                    <a:avLst/>
                  </a:prstGeom>
                  <a:solidFill>
                    <a:srgbClr val="E7D6B7"/>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0" hangingPunct="0"/>
                    <a:endParaRPr lang="en-US"/>
                  </a:p>
                </p:txBody>
              </p:sp>
              <p:sp>
                <p:nvSpPr>
                  <p:cNvPr id="52" name="Freeform 13"/>
                  <p:cNvSpPr>
                    <a:spLocks/>
                  </p:cNvSpPr>
                  <p:nvPr/>
                </p:nvSpPr>
                <p:spPr bwMode="auto">
                  <a:xfrm>
                    <a:off x="2789" y="745"/>
                    <a:ext cx="262" cy="524"/>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3" name="Freeform 14"/>
                  <p:cNvSpPr>
                    <a:spLocks/>
                  </p:cNvSpPr>
                  <p:nvPr/>
                </p:nvSpPr>
                <p:spPr bwMode="auto">
                  <a:xfrm>
                    <a:off x="2857" y="1588"/>
                    <a:ext cx="398" cy="349"/>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4" name="Freeform 15"/>
                  <p:cNvSpPr>
                    <a:spLocks/>
                  </p:cNvSpPr>
                  <p:nvPr/>
                </p:nvSpPr>
                <p:spPr bwMode="auto">
                  <a:xfrm>
                    <a:off x="2604" y="1923"/>
                    <a:ext cx="146" cy="567"/>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5" name="Freeform 16"/>
                  <p:cNvSpPr>
                    <a:spLocks/>
                  </p:cNvSpPr>
                  <p:nvPr/>
                </p:nvSpPr>
                <p:spPr bwMode="auto">
                  <a:xfrm>
                    <a:off x="1915" y="1588"/>
                    <a:ext cx="389" cy="247"/>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6" name="Freeform 17"/>
                  <p:cNvSpPr>
                    <a:spLocks/>
                  </p:cNvSpPr>
                  <p:nvPr/>
                </p:nvSpPr>
                <p:spPr bwMode="auto">
                  <a:xfrm>
                    <a:off x="2099" y="934"/>
                    <a:ext cx="233" cy="378"/>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grpSp>
            <p:pic>
              <p:nvPicPr>
                <p:cNvPr id="42" name="Picture 1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3" name="Picture 1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4" name="Picture 2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5" name="Picture 2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6" name="Picture 2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7" name="Picture 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8" name="Picture 2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9" name="Picture 2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21" name="Group 26"/>
              <p:cNvGrpSpPr>
                <a:grpSpLocks/>
              </p:cNvGrpSpPr>
              <p:nvPr userDrawn="1"/>
            </p:nvGrpSpPr>
            <p:grpSpPr bwMode="auto">
              <a:xfrm>
                <a:off x="4944" y="1008"/>
                <a:ext cx="522" cy="2967"/>
                <a:chOff x="4944" y="1008"/>
                <a:chExt cx="522" cy="2967"/>
              </a:xfrm>
            </p:grpSpPr>
            <p:pic>
              <p:nvPicPr>
                <p:cNvPr id="22" name="Picture 2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 name="Picture 2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 name="Picture 3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6" name="Picture 3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 name="Picture 3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8" name="Picture 3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 name="Picture 3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 name="Picture 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 name="Picture 3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 name="Picture 3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 name="Picture 3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4" name="Picture 3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5" name="Picture 4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6" name="Picture 4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7" name="Picture 4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8" name="Picture 4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9" name="Picture 4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0" name="Picture 4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sp>
          <p:nvSpPr>
            <p:cNvPr id="9"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pPr eaLnBrk="0" hangingPunct="0">
                <a:defRPr/>
              </a:pPr>
              <a:endParaRPr lang="en-US">
                <a:cs typeface="+mn-cs"/>
              </a:endParaRPr>
            </a:p>
          </p:txBody>
        </p:sp>
        <p:sp>
          <p:nvSpPr>
            <p:cNvPr id="11"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pPr eaLnBrk="0" hangingPunct="0">
                <a:defRPr/>
              </a:pPr>
              <a:endParaRPr lang="en-US">
                <a:cs typeface="+mn-cs"/>
              </a:endParaRPr>
            </a:p>
          </p:txBody>
        </p:sp>
        <p:sp>
          <p:nvSpPr>
            <p:cNvPr id="12"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xtLst>
              <a:ext uri="{91240B29-F687-4f45-9708-019B960494DF}">
                <a14:hiddenLine xmlns:a14="http://schemas.microsoft.com/office/drawing/2010/main" xmlns="" w="9525" cap="flat" cmpd="sng">
                  <a:solidFill>
                    <a:srgbClr val="000000"/>
                  </a:solidFill>
                  <a:prstDash val="solid"/>
                  <a:round/>
                  <a:headEnd/>
                  <a:tailEnd/>
                </a14:hiddenLine>
              </a:ext>
            </a:extLst>
          </p:spPr>
          <p:txBody>
            <a:bodyPr wrap="none" anchor="ctr"/>
            <a:lstStyle/>
            <a:p>
              <a:endParaRPr lang="en-US"/>
            </a:p>
          </p:txBody>
        </p:sp>
        <p:sp>
          <p:nvSpPr>
            <p:cNvPr id="13"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xtLst>
              <a:ext uri="{91240B29-F687-4f45-9708-019B960494DF}">
                <a14:hiddenLine xmlns:a14="http://schemas.microsoft.com/office/drawing/2010/main" xmlns="" w="9525" cap="flat" cmpd="sng">
                  <a:solidFill>
                    <a:srgbClr val="000000"/>
                  </a:solidFill>
                  <a:prstDash val="solid"/>
                  <a:round/>
                  <a:headEnd/>
                  <a:tailEnd/>
                </a14:hiddenLine>
              </a:ext>
            </a:extLst>
          </p:spPr>
          <p:txBody>
            <a:bodyPr wrap="none" anchor="ctr"/>
            <a:lstStyle/>
            <a:p>
              <a:endParaRPr lang="en-US"/>
            </a:p>
          </p:txBody>
        </p:sp>
        <p:sp>
          <p:nvSpPr>
            <p:cNvPr id="14"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5"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p>
          </p:txBody>
        </p:sp>
        <p:sp>
          <p:nvSpPr>
            <p:cNvPr id="16"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pPr eaLnBrk="0" hangingPunct="0">
                <a:defRPr/>
              </a:pPr>
              <a:endParaRPr lang="en-US">
                <a:cs typeface="+mn-cs"/>
              </a:endParaRPr>
            </a:p>
          </p:txBody>
        </p:sp>
        <p:sp>
          <p:nvSpPr>
            <p:cNvPr id="17"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endParaRPr kumimoji="1" lang="en-US"/>
            </a:p>
          </p:txBody>
        </p:sp>
        <p:sp>
          <p:nvSpPr>
            <p:cNvPr id="18"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pPr eaLnBrk="0" hangingPunct="0">
                <a:defRPr/>
              </a:pPr>
              <a:endParaRPr lang="en-US">
                <a:cs typeface="+mn-cs"/>
              </a:endParaRPr>
            </a:p>
          </p:txBody>
        </p:sp>
        <p:sp>
          <p:nvSpPr>
            <p:cNvPr id="19" name="AutoShape 56"/>
            <p:cNvSpPr>
              <a:spLocks noChangeArrowheads="1"/>
            </p:cNvSpPr>
            <p:nvPr/>
          </p:nvSpPr>
          <p:spPr bwMode="hidden">
            <a:xfrm rot="5400000">
              <a:off x="2724" y="2089"/>
              <a:ext cx="4320" cy="142"/>
            </a:xfrm>
            <a:custGeom>
              <a:avLst/>
              <a:gdLst>
                <a:gd name="T0" fmla="*/ 4259 w 21600"/>
                <a:gd name="T1" fmla="*/ 71 h 21600"/>
                <a:gd name="T2" fmla="*/ 2160 w 21600"/>
                <a:gd name="T3" fmla="*/ 142 h 21600"/>
                <a:gd name="T4" fmla="*/ 61 w 21600"/>
                <a:gd name="T5" fmla="*/ 71 h 21600"/>
                <a:gd name="T6" fmla="*/ 216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rot="10800000" vert="eaVert" wrap="none" anchor="ctr"/>
            <a:lstStyle/>
            <a:p>
              <a:endParaRPr lang="en-US"/>
            </a:p>
          </p:txBody>
        </p:sp>
      </p:grpSp>
      <p:sp>
        <p:nvSpPr>
          <p:cNvPr id="52281" name="Rectangle 57"/>
          <p:cNvSpPr>
            <a:spLocks noGrp="1" noChangeArrowheads="1"/>
          </p:cNvSpPr>
          <p:nvPr>
            <p:ph type="ctrTitle" sz="quarter"/>
          </p:nvPr>
        </p:nvSpPr>
        <p:spPr>
          <a:xfrm>
            <a:off x="685800" y="1370013"/>
            <a:ext cx="6965950" cy="2057400"/>
          </a:xfrm>
        </p:spPr>
        <p:txBody>
          <a:bodyPr/>
          <a:lstStyle>
            <a:lvl1pPr>
              <a:defRPr/>
            </a:lvl1pPr>
          </a:lstStyle>
          <a:p>
            <a:r>
              <a:rPr lang="en-US"/>
              <a:t>Click to edit Master title style</a:t>
            </a:r>
          </a:p>
        </p:txBody>
      </p:sp>
      <p:sp>
        <p:nvSpPr>
          <p:cNvPr id="52282"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r>
              <a:rPr lang="en-US"/>
              <a:t>Click to edit Master subtitle style</a:t>
            </a:r>
          </a:p>
        </p:txBody>
      </p:sp>
      <p:sp>
        <p:nvSpPr>
          <p:cNvPr id="59" name="Rectangle 59"/>
          <p:cNvSpPr>
            <a:spLocks noGrp="1" noChangeArrowheads="1"/>
          </p:cNvSpPr>
          <p:nvPr>
            <p:ph type="dt" sz="quarter" idx="10"/>
          </p:nvPr>
        </p:nvSpPr>
        <p:spPr/>
        <p:txBody>
          <a:bodyPr/>
          <a:lstStyle>
            <a:lvl1pPr>
              <a:defRPr/>
            </a:lvl1pPr>
          </a:lstStyle>
          <a:p>
            <a:pPr>
              <a:defRPr/>
            </a:pPr>
            <a:endParaRPr lang="en-US"/>
          </a:p>
        </p:txBody>
      </p:sp>
      <p:sp>
        <p:nvSpPr>
          <p:cNvPr id="60" name="Rectangle 60"/>
          <p:cNvSpPr>
            <a:spLocks noGrp="1" noChangeArrowheads="1"/>
          </p:cNvSpPr>
          <p:nvPr>
            <p:ph type="ftr" sz="quarter" idx="11"/>
          </p:nvPr>
        </p:nvSpPr>
        <p:spPr/>
        <p:txBody>
          <a:bodyPr/>
          <a:lstStyle>
            <a:lvl1pPr>
              <a:defRPr/>
            </a:lvl1pPr>
          </a:lstStyle>
          <a:p>
            <a:pPr>
              <a:defRPr/>
            </a:pPr>
            <a:endParaRPr lang="en-US"/>
          </a:p>
        </p:txBody>
      </p:sp>
      <p:sp>
        <p:nvSpPr>
          <p:cNvPr id="61" name="Rectangle 61"/>
          <p:cNvSpPr>
            <a:spLocks noGrp="1" noChangeArrowheads="1"/>
          </p:cNvSpPr>
          <p:nvPr>
            <p:ph type="sldNum" sz="quarter" idx="12"/>
          </p:nvPr>
        </p:nvSpPr>
        <p:spPr/>
        <p:txBody>
          <a:bodyPr/>
          <a:lstStyle>
            <a:lvl1pPr>
              <a:defRPr/>
            </a:lvl1pPr>
          </a:lstStyle>
          <a:p>
            <a:pPr>
              <a:defRPr/>
            </a:pPr>
            <a:fld id="{48934898-26AE-4D4D-B9AC-1A298B6DAAA7}" type="slidenum">
              <a:rPr lang="en-US"/>
              <a:pPr>
                <a:defRPr/>
              </a:pPr>
              <a:t>‹#›</a:t>
            </a:fld>
            <a:endParaRPr lang="en-US"/>
          </a:p>
        </p:txBody>
      </p:sp>
    </p:spTree>
    <p:extLst>
      <p:ext uri="{BB962C8B-B14F-4D97-AF65-F5344CB8AC3E}">
        <p14:creationId xmlns:p14="http://schemas.microsoft.com/office/powerpoint/2010/main" val="629090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F9D39540-B4DE-447F-90EB-887964637A09}" type="slidenum">
              <a:rPr lang="en-US"/>
              <a:pPr>
                <a:defRPr/>
              </a:pPr>
              <a:t>‹#›</a:t>
            </a:fld>
            <a:endParaRPr lang="en-US"/>
          </a:p>
        </p:txBody>
      </p:sp>
    </p:spTree>
    <p:extLst>
      <p:ext uri="{BB962C8B-B14F-4D97-AF65-F5344CB8AC3E}">
        <p14:creationId xmlns:p14="http://schemas.microsoft.com/office/powerpoint/2010/main" val="946933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27713" y="227013"/>
            <a:ext cx="1868487"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075" y="227013"/>
            <a:ext cx="5456238"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2742D2B5-9A22-4DA9-B347-301C90FCF1F7}" type="slidenum">
              <a:rPr lang="en-US"/>
              <a:pPr>
                <a:defRPr/>
              </a:pPr>
              <a:t>‹#›</a:t>
            </a:fld>
            <a:endParaRPr lang="en-US"/>
          </a:p>
        </p:txBody>
      </p:sp>
    </p:spTree>
    <p:extLst>
      <p:ext uri="{BB962C8B-B14F-4D97-AF65-F5344CB8AC3E}">
        <p14:creationId xmlns:p14="http://schemas.microsoft.com/office/powerpoint/2010/main" val="2751639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9075" y="227013"/>
            <a:ext cx="7477125" cy="1143000"/>
          </a:xfrm>
        </p:spPr>
        <p:txBody>
          <a:bodyPr/>
          <a:lstStyle/>
          <a:p>
            <a:r>
              <a:rPr lang="en-US"/>
              <a:t>Click to edit Master title style</a:t>
            </a:r>
          </a:p>
        </p:txBody>
      </p:sp>
      <p:sp>
        <p:nvSpPr>
          <p:cNvPr id="3" name="Table Placeholder 2"/>
          <p:cNvSpPr>
            <a:spLocks noGrp="1"/>
          </p:cNvSpPr>
          <p:nvPr>
            <p:ph type="tbl" idx="1"/>
          </p:nvPr>
        </p:nvSpPr>
        <p:spPr>
          <a:xfrm>
            <a:off x="263525" y="1598613"/>
            <a:ext cx="7386638" cy="4497387"/>
          </a:xfrm>
        </p:spPr>
        <p:txBody>
          <a:bodyPr/>
          <a:lstStyle/>
          <a:p>
            <a:pPr lvl="0"/>
            <a:endParaRPr lang="en-US" noProof="0"/>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29B08FF7-EEF5-4A6C-904C-4A4E33517258}" type="slidenum">
              <a:rPr lang="en-US"/>
              <a:pPr>
                <a:defRPr/>
              </a:pPr>
              <a:t>‹#›</a:t>
            </a:fld>
            <a:endParaRPr lang="en-US"/>
          </a:p>
        </p:txBody>
      </p:sp>
    </p:spTree>
    <p:extLst>
      <p:ext uri="{BB962C8B-B14F-4D97-AF65-F5344CB8AC3E}">
        <p14:creationId xmlns:p14="http://schemas.microsoft.com/office/powerpoint/2010/main" val="2994400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1BEAEB30-EA76-4741-9EC3-F8CEE208EDAE}" type="slidenum">
              <a:rPr lang="en-US"/>
              <a:pPr>
                <a:defRPr/>
              </a:pPr>
              <a:t>‹#›</a:t>
            </a:fld>
            <a:endParaRPr lang="en-US"/>
          </a:p>
        </p:txBody>
      </p:sp>
    </p:spTree>
    <p:extLst>
      <p:ext uri="{BB962C8B-B14F-4D97-AF65-F5344CB8AC3E}">
        <p14:creationId xmlns:p14="http://schemas.microsoft.com/office/powerpoint/2010/main" val="113761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C05DBB03-7B7A-4A2A-97C3-82DC893FE6E4}" type="slidenum">
              <a:rPr lang="en-US"/>
              <a:pPr>
                <a:defRPr/>
              </a:pPr>
              <a:t>‹#›</a:t>
            </a:fld>
            <a:endParaRPr lang="en-US"/>
          </a:p>
        </p:txBody>
      </p:sp>
    </p:spTree>
    <p:extLst>
      <p:ext uri="{BB962C8B-B14F-4D97-AF65-F5344CB8AC3E}">
        <p14:creationId xmlns:p14="http://schemas.microsoft.com/office/powerpoint/2010/main" val="1825841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3525"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30B6912D-BB9D-459F-AA52-2120D30CF437}" type="slidenum">
              <a:rPr lang="en-US"/>
              <a:pPr>
                <a:defRPr/>
              </a:pPr>
              <a:t>‹#›</a:t>
            </a:fld>
            <a:endParaRPr lang="en-US"/>
          </a:p>
        </p:txBody>
      </p:sp>
    </p:spTree>
    <p:extLst>
      <p:ext uri="{BB962C8B-B14F-4D97-AF65-F5344CB8AC3E}">
        <p14:creationId xmlns:p14="http://schemas.microsoft.com/office/powerpoint/2010/main" val="2367947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9"/>
          <p:cNvSpPr>
            <a:spLocks noGrp="1" noChangeArrowheads="1"/>
          </p:cNvSpPr>
          <p:nvPr>
            <p:ph type="dt" sz="half" idx="10"/>
          </p:nvPr>
        </p:nvSpPr>
        <p:spPr>
          <a:ln/>
        </p:spPr>
        <p:txBody>
          <a:bodyPr/>
          <a:lstStyle>
            <a:lvl1pPr>
              <a:defRPr/>
            </a:lvl1pPr>
          </a:lstStyle>
          <a:p>
            <a:pPr>
              <a:defRPr/>
            </a:pPr>
            <a:endParaRPr lang="en-US"/>
          </a:p>
        </p:txBody>
      </p:sp>
      <p:sp>
        <p:nvSpPr>
          <p:cNvPr id="8" name="Rectangle 60"/>
          <p:cNvSpPr>
            <a:spLocks noGrp="1" noChangeArrowheads="1"/>
          </p:cNvSpPr>
          <p:nvPr>
            <p:ph type="ftr" sz="quarter" idx="11"/>
          </p:nvPr>
        </p:nvSpPr>
        <p:spPr>
          <a:ln/>
        </p:spPr>
        <p:txBody>
          <a:bodyPr/>
          <a:lstStyle>
            <a:lvl1pPr>
              <a:defRPr/>
            </a:lvl1pPr>
          </a:lstStyle>
          <a:p>
            <a:pPr>
              <a:defRPr/>
            </a:pPr>
            <a:endParaRPr lang="en-US"/>
          </a:p>
        </p:txBody>
      </p:sp>
      <p:sp>
        <p:nvSpPr>
          <p:cNvPr id="9" name="Rectangle 61"/>
          <p:cNvSpPr>
            <a:spLocks noGrp="1" noChangeArrowheads="1"/>
          </p:cNvSpPr>
          <p:nvPr>
            <p:ph type="sldNum" sz="quarter" idx="12"/>
          </p:nvPr>
        </p:nvSpPr>
        <p:spPr>
          <a:ln/>
        </p:spPr>
        <p:txBody>
          <a:bodyPr/>
          <a:lstStyle>
            <a:lvl1pPr>
              <a:defRPr/>
            </a:lvl1pPr>
          </a:lstStyle>
          <a:p>
            <a:pPr>
              <a:defRPr/>
            </a:pPr>
            <a:fld id="{93414BC9-ACA5-4C7F-BBE1-6FEE706C6A25}" type="slidenum">
              <a:rPr lang="en-US"/>
              <a:pPr>
                <a:defRPr/>
              </a:pPr>
              <a:t>‹#›</a:t>
            </a:fld>
            <a:endParaRPr lang="en-US"/>
          </a:p>
        </p:txBody>
      </p:sp>
    </p:spTree>
    <p:extLst>
      <p:ext uri="{BB962C8B-B14F-4D97-AF65-F5344CB8AC3E}">
        <p14:creationId xmlns:p14="http://schemas.microsoft.com/office/powerpoint/2010/main" val="421846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9"/>
          <p:cNvSpPr>
            <a:spLocks noGrp="1" noChangeArrowheads="1"/>
          </p:cNvSpPr>
          <p:nvPr>
            <p:ph type="dt" sz="half" idx="10"/>
          </p:nvPr>
        </p:nvSpPr>
        <p:spPr>
          <a:ln/>
        </p:spPr>
        <p:txBody>
          <a:bodyPr/>
          <a:lstStyle>
            <a:lvl1pPr>
              <a:defRPr/>
            </a:lvl1pPr>
          </a:lstStyle>
          <a:p>
            <a:pPr>
              <a:defRPr/>
            </a:pPr>
            <a:endParaRPr lang="en-US"/>
          </a:p>
        </p:txBody>
      </p:sp>
      <p:sp>
        <p:nvSpPr>
          <p:cNvPr id="4" name="Rectangle 60"/>
          <p:cNvSpPr>
            <a:spLocks noGrp="1" noChangeArrowheads="1"/>
          </p:cNvSpPr>
          <p:nvPr>
            <p:ph type="ftr" sz="quarter" idx="11"/>
          </p:nvPr>
        </p:nvSpPr>
        <p:spPr>
          <a:ln/>
        </p:spPr>
        <p:txBody>
          <a:bodyPr/>
          <a:lstStyle>
            <a:lvl1pPr>
              <a:defRPr/>
            </a:lvl1pPr>
          </a:lstStyle>
          <a:p>
            <a:pPr>
              <a:defRPr/>
            </a:pPr>
            <a:endParaRPr lang="en-US"/>
          </a:p>
        </p:txBody>
      </p:sp>
      <p:sp>
        <p:nvSpPr>
          <p:cNvPr id="5" name="Rectangle 61"/>
          <p:cNvSpPr>
            <a:spLocks noGrp="1" noChangeArrowheads="1"/>
          </p:cNvSpPr>
          <p:nvPr>
            <p:ph type="sldNum" sz="quarter" idx="12"/>
          </p:nvPr>
        </p:nvSpPr>
        <p:spPr>
          <a:ln/>
        </p:spPr>
        <p:txBody>
          <a:bodyPr/>
          <a:lstStyle>
            <a:lvl1pPr>
              <a:defRPr/>
            </a:lvl1pPr>
          </a:lstStyle>
          <a:p>
            <a:pPr>
              <a:defRPr/>
            </a:pPr>
            <a:fld id="{EB8AEDF1-404F-4EC1-A1CF-96B2CA3DBDD5}" type="slidenum">
              <a:rPr lang="en-US"/>
              <a:pPr>
                <a:defRPr/>
              </a:pPr>
              <a:t>‹#›</a:t>
            </a:fld>
            <a:endParaRPr lang="en-US"/>
          </a:p>
        </p:txBody>
      </p:sp>
    </p:spTree>
    <p:extLst>
      <p:ext uri="{BB962C8B-B14F-4D97-AF65-F5344CB8AC3E}">
        <p14:creationId xmlns:p14="http://schemas.microsoft.com/office/powerpoint/2010/main" val="1985819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9"/>
          <p:cNvSpPr>
            <a:spLocks noGrp="1" noChangeArrowheads="1"/>
          </p:cNvSpPr>
          <p:nvPr>
            <p:ph type="dt" sz="half" idx="10"/>
          </p:nvPr>
        </p:nvSpPr>
        <p:spPr>
          <a:ln/>
        </p:spPr>
        <p:txBody>
          <a:bodyPr/>
          <a:lstStyle>
            <a:lvl1pPr>
              <a:defRPr/>
            </a:lvl1pPr>
          </a:lstStyle>
          <a:p>
            <a:pPr>
              <a:defRPr/>
            </a:pPr>
            <a:endParaRPr lang="en-US"/>
          </a:p>
        </p:txBody>
      </p:sp>
      <p:sp>
        <p:nvSpPr>
          <p:cNvPr id="3" name="Rectangle 60"/>
          <p:cNvSpPr>
            <a:spLocks noGrp="1" noChangeArrowheads="1"/>
          </p:cNvSpPr>
          <p:nvPr>
            <p:ph type="ftr" sz="quarter" idx="11"/>
          </p:nvPr>
        </p:nvSpPr>
        <p:spPr>
          <a:ln/>
        </p:spPr>
        <p:txBody>
          <a:bodyPr/>
          <a:lstStyle>
            <a:lvl1pPr>
              <a:defRPr/>
            </a:lvl1pPr>
          </a:lstStyle>
          <a:p>
            <a:pPr>
              <a:defRPr/>
            </a:pPr>
            <a:endParaRPr lang="en-US"/>
          </a:p>
        </p:txBody>
      </p:sp>
      <p:sp>
        <p:nvSpPr>
          <p:cNvPr id="4" name="Rectangle 61"/>
          <p:cNvSpPr>
            <a:spLocks noGrp="1" noChangeArrowheads="1"/>
          </p:cNvSpPr>
          <p:nvPr>
            <p:ph type="sldNum" sz="quarter" idx="12"/>
          </p:nvPr>
        </p:nvSpPr>
        <p:spPr>
          <a:ln/>
        </p:spPr>
        <p:txBody>
          <a:bodyPr/>
          <a:lstStyle>
            <a:lvl1pPr>
              <a:defRPr/>
            </a:lvl1pPr>
          </a:lstStyle>
          <a:p>
            <a:pPr>
              <a:defRPr/>
            </a:pPr>
            <a:fld id="{E72483A6-B2B4-4520-96E1-31229CFDF302}" type="slidenum">
              <a:rPr lang="en-US"/>
              <a:pPr>
                <a:defRPr/>
              </a:pPr>
              <a:t>‹#›</a:t>
            </a:fld>
            <a:endParaRPr lang="en-US"/>
          </a:p>
        </p:txBody>
      </p:sp>
    </p:spTree>
    <p:extLst>
      <p:ext uri="{BB962C8B-B14F-4D97-AF65-F5344CB8AC3E}">
        <p14:creationId xmlns:p14="http://schemas.microsoft.com/office/powerpoint/2010/main" val="261912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82438F9B-0958-4080-A690-AC74310F27C8}" type="slidenum">
              <a:rPr lang="en-US"/>
              <a:pPr>
                <a:defRPr/>
              </a:pPr>
              <a:t>‹#›</a:t>
            </a:fld>
            <a:endParaRPr lang="en-US"/>
          </a:p>
        </p:txBody>
      </p:sp>
    </p:spTree>
    <p:extLst>
      <p:ext uri="{BB962C8B-B14F-4D97-AF65-F5344CB8AC3E}">
        <p14:creationId xmlns:p14="http://schemas.microsoft.com/office/powerpoint/2010/main" val="4231122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DEEF9685-41D7-41CB-A2C6-5263629235EA}" type="slidenum">
              <a:rPr lang="en-US"/>
              <a:pPr>
                <a:defRPr/>
              </a:pPr>
              <a:t>‹#›</a:t>
            </a:fld>
            <a:endParaRPr lang="en-US"/>
          </a:p>
        </p:txBody>
      </p:sp>
    </p:spTree>
    <p:extLst>
      <p:ext uri="{BB962C8B-B14F-4D97-AF65-F5344CB8AC3E}">
        <p14:creationId xmlns:p14="http://schemas.microsoft.com/office/powerpoint/2010/main" val="1811868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70700"/>
            <a:chOff x="0" y="0"/>
            <a:chExt cx="5770" cy="4328"/>
          </a:xfrm>
        </p:grpSpPr>
        <p:sp>
          <p:nvSpPr>
            <p:cNvPr id="1032"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endParaRPr kumimoji="1" lang="en-US"/>
            </a:p>
          </p:txBody>
        </p:sp>
        <p:sp>
          <p:nvSpPr>
            <p:cNvPr id="1033"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endParaRPr kumimoji="1" lang="en-US"/>
            </a:p>
          </p:txBody>
        </p:sp>
        <p:sp>
          <p:nvSpPr>
            <p:cNvPr id="51205"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a:defRPr/>
              </a:pPr>
              <a:endParaRPr kumimoji="1" lang="en-US">
                <a:cs typeface="+mn-cs"/>
              </a:endParaRPr>
            </a:p>
          </p:txBody>
        </p:sp>
        <p:grpSp>
          <p:nvGrpSpPr>
            <p:cNvPr id="1035" name="Group 6"/>
            <p:cNvGrpSpPr>
              <a:grpSpLocks/>
            </p:cNvGrpSpPr>
            <p:nvPr/>
          </p:nvGrpSpPr>
          <p:grpSpPr bwMode="auto">
            <a:xfrm>
              <a:off x="4944" y="1"/>
              <a:ext cx="816" cy="3974"/>
              <a:chOff x="4944" y="1"/>
              <a:chExt cx="816" cy="3974"/>
            </a:xfrm>
          </p:grpSpPr>
          <p:grpSp>
            <p:nvGrpSpPr>
              <p:cNvPr id="1047" name="Group 7"/>
              <p:cNvGrpSpPr>
                <a:grpSpLocks/>
              </p:cNvGrpSpPr>
              <p:nvPr userDrawn="1"/>
            </p:nvGrpSpPr>
            <p:grpSpPr bwMode="auto">
              <a:xfrm>
                <a:off x="5280" y="1"/>
                <a:ext cx="480" cy="1430"/>
                <a:chOff x="5280" y="1"/>
                <a:chExt cx="480" cy="1430"/>
              </a:xfrm>
            </p:grpSpPr>
            <p:grpSp>
              <p:nvGrpSpPr>
                <p:cNvPr id="1068" name="Group 8"/>
                <p:cNvGrpSpPr>
                  <a:grpSpLocks/>
                </p:cNvGrpSpPr>
                <p:nvPr userDrawn="1"/>
              </p:nvGrpSpPr>
              <p:grpSpPr bwMode="auto">
                <a:xfrm rot="-5400000">
                  <a:off x="5484" y="0"/>
                  <a:ext cx="174" cy="176"/>
                  <a:chOff x="1657" y="323"/>
                  <a:chExt cx="1691" cy="2560"/>
                </a:xfrm>
              </p:grpSpPr>
              <p:grpSp>
                <p:nvGrpSpPr>
                  <p:cNvPr id="1077" name="Group 9"/>
                  <p:cNvGrpSpPr>
                    <a:grpSpLocks/>
                  </p:cNvGrpSpPr>
                  <p:nvPr/>
                </p:nvGrpSpPr>
                <p:grpSpPr bwMode="auto">
                  <a:xfrm>
                    <a:off x="1657" y="323"/>
                    <a:ext cx="1691" cy="2560"/>
                    <a:chOff x="1657" y="323"/>
                    <a:chExt cx="1691" cy="2560"/>
                  </a:xfrm>
                </p:grpSpPr>
                <p:sp>
                  <p:nvSpPr>
                    <p:cNvPr id="1084" name="Freeform 10"/>
                    <p:cNvSpPr>
                      <a:spLocks/>
                    </p:cNvSpPr>
                    <p:nvPr/>
                  </p:nvSpPr>
                  <p:spPr bwMode="auto">
                    <a:xfrm>
                      <a:off x="2298" y="323"/>
                      <a:ext cx="1234"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85" name="Freeform 11"/>
                    <p:cNvSpPr>
                      <a:spLocks/>
                    </p:cNvSpPr>
                    <p:nvPr/>
                  </p:nvSpPr>
                  <p:spPr bwMode="auto">
                    <a:xfrm>
                      <a:off x="1842" y="381"/>
                      <a:ext cx="865" cy="2065"/>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1078" name="Oval 12"/>
                  <p:cNvSpPr>
                    <a:spLocks noChangeArrowheads="1"/>
                  </p:cNvSpPr>
                  <p:nvPr/>
                </p:nvSpPr>
                <p:spPr bwMode="auto">
                  <a:xfrm>
                    <a:off x="2396" y="1428"/>
                    <a:ext cx="175" cy="247"/>
                  </a:xfrm>
                  <a:prstGeom prst="ellipse">
                    <a:avLst/>
                  </a:prstGeom>
                  <a:solidFill>
                    <a:srgbClr val="E7D6B7"/>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0" hangingPunct="0"/>
                    <a:endParaRPr lang="en-US"/>
                  </a:p>
                </p:txBody>
              </p:sp>
              <p:sp>
                <p:nvSpPr>
                  <p:cNvPr id="1079" name="Freeform 13"/>
                  <p:cNvSpPr>
                    <a:spLocks/>
                  </p:cNvSpPr>
                  <p:nvPr/>
                </p:nvSpPr>
                <p:spPr bwMode="auto">
                  <a:xfrm>
                    <a:off x="2784" y="745"/>
                    <a:ext cx="262" cy="524"/>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80" name="Freeform 14"/>
                  <p:cNvSpPr>
                    <a:spLocks/>
                  </p:cNvSpPr>
                  <p:nvPr/>
                </p:nvSpPr>
                <p:spPr bwMode="auto">
                  <a:xfrm>
                    <a:off x="2852" y="1588"/>
                    <a:ext cx="398" cy="349"/>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81" name="Freeform 15"/>
                  <p:cNvSpPr>
                    <a:spLocks/>
                  </p:cNvSpPr>
                  <p:nvPr/>
                </p:nvSpPr>
                <p:spPr bwMode="auto">
                  <a:xfrm>
                    <a:off x="2600" y="1923"/>
                    <a:ext cx="146" cy="567"/>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82" name="Freeform 16"/>
                  <p:cNvSpPr>
                    <a:spLocks/>
                  </p:cNvSpPr>
                  <p:nvPr/>
                </p:nvSpPr>
                <p:spPr bwMode="auto">
                  <a:xfrm>
                    <a:off x="1910" y="1588"/>
                    <a:ext cx="389" cy="247"/>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83" name="Freeform 17"/>
                  <p:cNvSpPr>
                    <a:spLocks/>
                  </p:cNvSpPr>
                  <p:nvPr/>
                </p:nvSpPr>
                <p:spPr bwMode="auto">
                  <a:xfrm>
                    <a:off x="2094" y="934"/>
                    <a:ext cx="233" cy="378"/>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grpSp>
            <p:pic>
              <p:nvPicPr>
                <p:cNvPr id="1069" name="Picture 18"/>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70" name="Picture 19"/>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71" name="Picture 20"/>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72" name="Picture 2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73" name="Picture 2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74" name="Picture 23"/>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75" name="Picture 24"/>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76" name="Picture 25"/>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1048" name="Group 26"/>
              <p:cNvGrpSpPr>
                <a:grpSpLocks/>
              </p:cNvGrpSpPr>
              <p:nvPr userDrawn="1"/>
            </p:nvGrpSpPr>
            <p:grpSpPr bwMode="auto">
              <a:xfrm>
                <a:off x="4944" y="1008"/>
                <a:ext cx="522" cy="2967"/>
                <a:chOff x="4944" y="1008"/>
                <a:chExt cx="522" cy="2967"/>
              </a:xfrm>
            </p:grpSpPr>
            <p:pic>
              <p:nvPicPr>
                <p:cNvPr id="1049" name="Picture 2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50" name="Picture 28"/>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51" name="Picture 29"/>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52" name="Picture 30"/>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53" name="Picture 3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54" name="Picture 3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55" name="Picture 33"/>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56" name="Picture 34"/>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57" name="Picture 35"/>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58" name="Picture 36"/>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59" name="Picture 3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60" name="Picture 38"/>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61" name="Picture 39"/>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62" name="Picture 40"/>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63" name="Picture 4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64" name="Picture 4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65" name="Picture 43"/>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66" name="Picture 44"/>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67" name="Picture 45"/>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sp>
          <p:nvSpPr>
            <p:cNvPr id="1036"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1247"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pPr eaLnBrk="0" hangingPunct="0">
                <a:defRPr/>
              </a:pPr>
              <a:endParaRPr lang="en-US">
                <a:cs typeface="+mn-cs"/>
              </a:endParaRPr>
            </a:p>
          </p:txBody>
        </p:sp>
        <p:sp>
          <p:nvSpPr>
            <p:cNvPr id="51248"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pPr eaLnBrk="0" hangingPunct="0">
                <a:defRPr/>
              </a:pPr>
              <a:endParaRPr lang="en-US">
                <a:cs typeface="+mn-cs"/>
              </a:endParaRPr>
            </a:p>
          </p:txBody>
        </p:sp>
        <p:sp>
          <p:nvSpPr>
            <p:cNvPr id="1039"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5"/>
              <a:srcRect/>
              <a:tile tx="0" ty="0" sx="100000" sy="100000" flip="none" algn="tl"/>
            </a:blipFill>
            <a:ln>
              <a:noFill/>
            </a:ln>
            <a:extLst>
              <a:ext uri="{91240B29-F687-4f45-9708-019B960494DF}">
                <a14:hiddenLine xmlns:a14="http://schemas.microsoft.com/office/drawing/2010/main" xmlns="" w="9525" cap="flat" cmpd="sng">
                  <a:solidFill>
                    <a:srgbClr val="000000"/>
                  </a:solidFill>
                  <a:prstDash val="solid"/>
                  <a:round/>
                  <a:headEnd/>
                  <a:tailEnd/>
                </a14:hiddenLine>
              </a:ext>
            </a:extLst>
          </p:spPr>
          <p:txBody>
            <a:bodyPr wrap="none" anchor="ctr"/>
            <a:lstStyle/>
            <a:p>
              <a:endParaRPr lang="en-US"/>
            </a:p>
          </p:txBody>
        </p:sp>
        <p:sp>
          <p:nvSpPr>
            <p:cNvPr id="1040"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5"/>
              <a:srcRect/>
              <a:tile tx="0" ty="0" sx="100000" sy="100000" flip="none" algn="tl"/>
            </a:blipFill>
            <a:ln>
              <a:noFill/>
            </a:ln>
            <a:extLst>
              <a:ext uri="{91240B29-F687-4f45-9708-019B960494DF}">
                <a14:hiddenLine xmlns:a14="http://schemas.microsoft.com/office/drawing/2010/main" xmlns="" w="9525" cap="flat" cmpd="sng">
                  <a:solidFill>
                    <a:srgbClr val="000000"/>
                  </a:solidFill>
                  <a:prstDash val="solid"/>
                  <a:round/>
                  <a:headEnd/>
                  <a:tailEnd/>
                </a14:hiddenLine>
              </a:ext>
            </a:extLst>
          </p:spPr>
          <p:txBody>
            <a:bodyPr wrap="none" anchor="ctr"/>
            <a:lstStyle/>
            <a:p>
              <a:endParaRPr lang="en-US"/>
            </a:p>
          </p:txBody>
        </p:sp>
        <p:sp>
          <p:nvSpPr>
            <p:cNvPr id="1041"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2"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p>
          </p:txBody>
        </p:sp>
        <p:sp>
          <p:nvSpPr>
            <p:cNvPr id="51253"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pPr eaLnBrk="0" hangingPunct="0">
                <a:defRPr/>
              </a:pPr>
              <a:endParaRPr lang="en-US">
                <a:cs typeface="+mn-cs"/>
              </a:endParaRPr>
            </a:p>
          </p:txBody>
        </p:sp>
        <p:sp>
          <p:nvSpPr>
            <p:cNvPr id="1044"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endParaRPr kumimoji="1" lang="en-US"/>
            </a:p>
          </p:txBody>
        </p:sp>
        <p:sp>
          <p:nvSpPr>
            <p:cNvPr id="51255"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pPr eaLnBrk="0" hangingPunct="0">
                <a:defRPr/>
              </a:pPr>
              <a:endParaRPr lang="en-US">
                <a:cs typeface="+mn-cs"/>
              </a:endParaRPr>
            </a:p>
          </p:txBody>
        </p:sp>
        <p:sp>
          <p:nvSpPr>
            <p:cNvPr id="1046" name="AutoShape 56"/>
            <p:cNvSpPr>
              <a:spLocks noChangeArrowheads="1"/>
            </p:cNvSpPr>
            <p:nvPr/>
          </p:nvSpPr>
          <p:spPr bwMode="hidden">
            <a:xfrm rot="5400000">
              <a:off x="2724" y="2089"/>
              <a:ext cx="4320" cy="142"/>
            </a:xfrm>
            <a:custGeom>
              <a:avLst/>
              <a:gdLst>
                <a:gd name="T0" fmla="*/ 4259 w 21600"/>
                <a:gd name="T1" fmla="*/ 71 h 21600"/>
                <a:gd name="T2" fmla="*/ 2160 w 21600"/>
                <a:gd name="T3" fmla="*/ 142 h 21600"/>
                <a:gd name="T4" fmla="*/ 61 w 21600"/>
                <a:gd name="T5" fmla="*/ 71 h 21600"/>
                <a:gd name="T6" fmla="*/ 216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rot="10800000" vert="eaVert" wrap="none" anchor="ctr"/>
            <a:lstStyle/>
            <a:p>
              <a:endParaRPr lang="en-US"/>
            </a:p>
          </p:txBody>
        </p:sp>
      </p:grpSp>
      <p:sp>
        <p:nvSpPr>
          <p:cNvPr id="1027" name="Rectangle 57"/>
          <p:cNvSpPr>
            <a:spLocks noGrp="1" noChangeArrowheads="1"/>
          </p:cNvSpPr>
          <p:nvPr>
            <p:ph type="title"/>
          </p:nvPr>
        </p:nvSpPr>
        <p:spPr bwMode="auto">
          <a:xfrm>
            <a:off x="219075" y="227013"/>
            <a:ext cx="7477125"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58"/>
          <p:cNvSpPr>
            <a:spLocks noGrp="1" noChangeArrowheads="1"/>
          </p:cNvSpPr>
          <p:nvPr>
            <p:ph type="body" idx="1"/>
          </p:nvPr>
        </p:nvSpPr>
        <p:spPr bwMode="auto">
          <a:xfrm>
            <a:off x="263525" y="1598613"/>
            <a:ext cx="7386638" cy="44973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59" name="Rectangle 59"/>
          <p:cNvSpPr>
            <a:spLocks noGrp="1" noChangeArrowheads="1"/>
          </p:cNvSpPr>
          <p:nvPr>
            <p:ph type="dt" sz="half" idx="2"/>
          </p:nvPr>
        </p:nvSpPr>
        <p:spPr bwMode="auto">
          <a:xfrm>
            <a:off x="301625" y="6242050"/>
            <a:ext cx="1782763"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cs typeface="+mn-cs"/>
              </a:defRPr>
            </a:lvl1pPr>
          </a:lstStyle>
          <a:p>
            <a:pPr>
              <a:defRPr/>
            </a:pPr>
            <a:endParaRPr lang="en-US"/>
          </a:p>
        </p:txBody>
      </p:sp>
      <p:sp>
        <p:nvSpPr>
          <p:cNvPr id="51260" name="Rectangle 60"/>
          <p:cNvSpPr>
            <a:spLocks noGrp="1" noChangeArrowheads="1"/>
          </p:cNvSpPr>
          <p:nvPr>
            <p:ph type="ftr" sz="quarter" idx="3"/>
          </p:nvPr>
        </p:nvSpPr>
        <p:spPr bwMode="auto">
          <a:xfrm>
            <a:off x="2257425" y="6248400"/>
            <a:ext cx="3455988"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cs typeface="+mn-cs"/>
              </a:defRPr>
            </a:lvl1pPr>
          </a:lstStyle>
          <a:p>
            <a:pPr>
              <a:defRPr/>
            </a:pPr>
            <a:endParaRPr lang="en-US"/>
          </a:p>
        </p:txBody>
      </p:sp>
      <p:sp>
        <p:nvSpPr>
          <p:cNvPr id="51261" name="Rectangle 61"/>
          <p:cNvSpPr>
            <a:spLocks noGrp="1" noChangeArrowheads="1"/>
          </p:cNvSpPr>
          <p:nvPr>
            <p:ph type="sldNum" sz="quarter" idx="4"/>
          </p:nvPr>
        </p:nvSpPr>
        <p:spPr bwMode="auto">
          <a:xfrm>
            <a:off x="5867400" y="6248400"/>
            <a:ext cx="175577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charset="0"/>
                <a:cs typeface="+mn-cs"/>
              </a:defRPr>
            </a:lvl1pPr>
          </a:lstStyle>
          <a:p>
            <a:pPr>
              <a:defRPr/>
            </a:pPr>
            <a:fld id="{9946FF15-8C75-404C-B135-0916171E404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935"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 id="2147483934" r:id="rId12"/>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Blip>
          <a:blip r:embed="rId16"/>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7"/>
        </a:buBlip>
        <a:defRPr sz="2800">
          <a:solidFill>
            <a:schemeClr val="tx1"/>
          </a:solidFill>
          <a:latin typeface="+mn-lt"/>
        </a:defRPr>
      </a:lvl2pPr>
      <a:lvl3pPr marL="1143000" indent="-228600" algn="l" rtl="0" eaLnBrk="0" fontAlgn="base" hangingPunct="0">
        <a:spcBef>
          <a:spcPct val="20000"/>
        </a:spcBef>
        <a:spcAft>
          <a:spcPct val="0"/>
        </a:spcAft>
        <a:buSzPct val="70000"/>
        <a:buBlip>
          <a:blip r:embed="rId18"/>
        </a:buBlip>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chadd.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1000" y="381000"/>
            <a:ext cx="7391400" cy="1066800"/>
          </a:xfrm>
        </p:spPr>
        <p:txBody>
          <a:bodyPr/>
          <a:lstStyle/>
          <a:p>
            <a:pPr algn="ctr" eaLnBrk="1" hangingPunct="1"/>
            <a:r>
              <a:rPr lang="en-US" dirty="0"/>
              <a:t>School Management of ADHD</a:t>
            </a:r>
          </a:p>
        </p:txBody>
      </p:sp>
      <p:sp>
        <p:nvSpPr>
          <p:cNvPr id="3075" name="Rectangle 3"/>
          <p:cNvSpPr>
            <a:spLocks noGrp="1" noChangeArrowheads="1"/>
          </p:cNvSpPr>
          <p:nvPr>
            <p:ph type="subTitle" idx="1"/>
          </p:nvPr>
        </p:nvSpPr>
        <p:spPr>
          <a:xfrm>
            <a:off x="76200" y="1447800"/>
            <a:ext cx="7848600" cy="5029200"/>
          </a:xfrm>
        </p:spPr>
        <p:txBody>
          <a:bodyPr/>
          <a:lstStyle/>
          <a:p>
            <a:pPr eaLnBrk="1" hangingPunct="1">
              <a:lnSpc>
                <a:spcPct val="80000"/>
              </a:lnSpc>
            </a:pPr>
            <a:r>
              <a:rPr lang="en-US" dirty="0"/>
              <a:t>Russell A. Barkley, Ph.D.</a:t>
            </a:r>
          </a:p>
          <a:p>
            <a:pPr eaLnBrk="1" hangingPunct="1">
              <a:lnSpc>
                <a:spcPct val="80000"/>
              </a:lnSpc>
            </a:pPr>
            <a:endParaRPr lang="en-US" sz="2400" dirty="0"/>
          </a:p>
          <a:p>
            <a:pPr eaLnBrk="1" hangingPunct="1">
              <a:lnSpc>
                <a:spcPct val="80000"/>
              </a:lnSpc>
            </a:pPr>
            <a:r>
              <a:rPr lang="en-US" sz="1800" dirty="0">
                <a:cs typeface="Arial" charset="0"/>
              </a:rPr>
              <a:t>Clinical Professor of Psychiatry</a:t>
            </a:r>
          </a:p>
          <a:p>
            <a:pPr eaLnBrk="1" hangingPunct="1">
              <a:lnSpc>
                <a:spcPct val="80000"/>
              </a:lnSpc>
            </a:pPr>
            <a:r>
              <a:rPr lang="en-US" sz="1800" dirty="0">
                <a:cs typeface="Arial" charset="0"/>
              </a:rPr>
              <a:t>Virginia Treatment Center for Children</a:t>
            </a:r>
          </a:p>
          <a:p>
            <a:pPr eaLnBrk="1" hangingPunct="1">
              <a:lnSpc>
                <a:spcPct val="80000"/>
              </a:lnSpc>
            </a:pPr>
            <a:r>
              <a:rPr lang="en-US" sz="1800" dirty="0">
                <a:cs typeface="Arial" charset="0"/>
              </a:rPr>
              <a:t>Virginia Commonwealth University Medical Center</a:t>
            </a:r>
          </a:p>
          <a:p>
            <a:pPr eaLnBrk="1" hangingPunct="1">
              <a:lnSpc>
                <a:spcPct val="80000"/>
              </a:lnSpc>
            </a:pPr>
            <a:r>
              <a:rPr lang="en-US" sz="1800" dirty="0">
                <a:cs typeface="Arial" charset="0"/>
              </a:rPr>
              <a:t>Richmond, VA</a:t>
            </a:r>
          </a:p>
          <a:p>
            <a:pPr eaLnBrk="1" hangingPunct="1">
              <a:lnSpc>
                <a:spcPct val="80000"/>
              </a:lnSpc>
            </a:pPr>
            <a:endParaRPr lang="en-US" sz="1600" dirty="0">
              <a:cs typeface="Arial" charset="0"/>
            </a:endParaRPr>
          </a:p>
          <a:p>
            <a:pPr eaLnBrk="1" hangingPunct="1">
              <a:lnSpc>
                <a:spcPct val="80000"/>
              </a:lnSpc>
            </a:pPr>
            <a:r>
              <a:rPr lang="en-US" sz="1600" dirty="0">
                <a:cs typeface="Arial" charset="0"/>
              </a:rPr>
              <a:t>©</a:t>
            </a:r>
            <a:r>
              <a:rPr lang="en-US" sz="1600" dirty="0"/>
              <a:t>Copyright by Russell A. Barkley, Ph.D.</a:t>
            </a:r>
          </a:p>
          <a:p>
            <a:pPr eaLnBrk="1" hangingPunct="1">
              <a:lnSpc>
                <a:spcPct val="80000"/>
              </a:lnSpc>
            </a:pPr>
            <a:endParaRPr lang="en-US" sz="1600" dirty="0"/>
          </a:p>
          <a:p>
            <a:pPr eaLnBrk="1" hangingPunct="1">
              <a:lnSpc>
                <a:spcPct val="80000"/>
              </a:lnSpc>
            </a:pPr>
            <a:r>
              <a:rPr lang="en-US" sz="1600" dirty="0"/>
              <a:t>Source:</a:t>
            </a:r>
          </a:p>
          <a:p>
            <a:pPr eaLnBrk="1" hangingPunct="1">
              <a:lnSpc>
                <a:spcPct val="80000"/>
              </a:lnSpc>
            </a:pPr>
            <a:r>
              <a:rPr lang="en-US" sz="1600" dirty="0"/>
              <a:t>Barkley, R. A. (2016).  </a:t>
            </a:r>
            <a:r>
              <a:rPr lang="en-US" sz="1600" i="1" dirty="0"/>
              <a:t>Managing ADHD in School: The Best Evidence-Based Methods for Teachers</a:t>
            </a:r>
            <a:r>
              <a:rPr lang="en-US" sz="1600" dirty="0"/>
              <a:t>.  Eau Claire, WI: PESI</a:t>
            </a:r>
          </a:p>
          <a:p>
            <a:pPr eaLnBrk="1" hangingPunct="1">
              <a:lnSpc>
                <a:spcPct val="80000"/>
              </a:lnSpc>
            </a:pPr>
            <a:endParaRPr lang="en-US" sz="1600" dirty="0"/>
          </a:p>
          <a:p>
            <a:pPr eaLnBrk="1" hangingPunct="1">
              <a:lnSpc>
                <a:spcPct val="80000"/>
              </a:lnSpc>
            </a:pPr>
            <a:endParaRPr lang="en-US" sz="1600" dirty="0"/>
          </a:p>
          <a:p>
            <a:pPr eaLnBrk="1" hangingPunct="1">
              <a:lnSpc>
                <a:spcPct val="80000"/>
              </a:lnSpc>
            </a:pPr>
            <a:r>
              <a:rPr lang="en-US" sz="1600" dirty="0"/>
              <a:t>Email: </a:t>
            </a:r>
            <a:r>
              <a:rPr lang="en-US" sz="1600" dirty="0" err="1"/>
              <a:t>drbarkley@russellbarkley.org</a:t>
            </a:r>
            <a:endParaRPr lang="en-US" sz="1600" dirty="0"/>
          </a:p>
          <a:p>
            <a:pPr eaLnBrk="1" hangingPunct="1">
              <a:lnSpc>
                <a:spcPct val="80000"/>
              </a:lnSpc>
            </a:pPr>
            <a:r>
              <a:rPr lang="en-US" sz="1600" dirty="0"/>
              <a:t>Websites: </a:t>
            </a:r>
            <a:r>
              <a:rPr lang="en-US" sz="1600" dirty="0" err="1"/>
              <a:t>russellbarkley.org</a:t>
            </a:r>
            <a:r>
              <a:rPr lang="en-US" sz="1600" dirty="0"/>
              <a:t>, </a:t>
            </a:r>
            <a:r>
              <a:rPr lang="en-US" sz="1600" dirty="0" err="1"/>
              <a:t>ADHDLectures.com</a:t>
            </a:r>
            <a:endParaRPr lang="en-US" sz="1600" dirty="0"/>
          </a:p>
          <a:p>
            <a:pPr eaLnBrk="1" hangingPunct="1">
              <a:lnSpc>
                <a:spcPct val="80000"/>
              </a:lnSpc>
            </a:pPr>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04800"/>
            <a:ext cx="7793038" cy="587375"/>
          </a:xfrm>
        </p:spPr>
        <p:txBody>
          <a:bodyPr lIns="92075" tIns="46038" rIns="92075" bIns="46038"/>
          <a:lstStyle/>
          <a:p>
            <a:pPr algn="ctr" eaLnBrk="1" hangingPunct="1"/>
            <a:r>
              <a:rPr lang="en-US" dirty="0"/>
              <a:t>Increasing Incentives</a:t>
            </a:r>
          </a:p>
        </p:txBody>
      </p:sp>
      <p:sp>
        <p:nvSpPr>
          <p:cNvPr id="63491" name="Rectangle 3"/>
          <p:cNvSpPr>
            <a:spLocks noGrp="1" noChangeArrowheads="1"/>
          </p:cNvSpPr>
          <p:nvPr>
            <p:ph type="body" idx="1"/>
          </p:nvPr>
        </p:nvSpPr>
        <p:spPr>
          <a:xfrm>
            <a:off x="228600" y="990600"/>
            <a:ext cx="7467600" cy="5486400"/>
          </a:xfrm>
        </p:spPr>
        <p:txBody>
          <a:bodyPr lIns="92075" tIns="46038" rIns="92075" bIns="46038"/>
          <a:lstStyle/>
          <a:p>
            <a:pPr eaLnBrk="1" hangingPunct="1">
              <a:lnSpc>
                <a:spcPct val="80000"/>
              </a:lnSpc>
            </a:pPr>
            <a:r>
              <a:rPr lang="en-US" dirty="0"/>
              <a:t>Increase praise, approval, appreciation</a:t>
            </a:r>
          </a:p>
          <a:p>
            <a:pPr lvl="1" eaLnBrk="1" hangingPunct="1">
              <a:lnSpc>
                <a:spcPct val="80000"/>
              </a:lnSpc>
            </a:pPr>
            <a:r>
              <a:rPr lang="en-US" sz="3200" dirty="0"/>
              <a:t>Be a 1-minute manager</a:t>
            </a:r>
          </a:p>
          <a:p>
            <a:pPr eaLnBrk="1" hangingPunct="1">
              <a:lnSpc>
                <a:spcPct val="80000"/>
              </a:lnSpc>
            </a:pPr>
            <a:r>
              <a:rPr lang="en-US" dirty="0"/>
              <a:t>Use a token or point system to organize consequences – to increase available rewards:</a:t>
            </a:r>
          </a:p>
          <a:p>
            <a:pPr lvl="1" eaLnBrk="1" hangingPunct="1">
              <a:lnSpc>
                <a:spcPct val="80000"/>
              </a:lnSpc>
            </a:pPr>
            <a:r>
              <a:rPr lang="en-US" dirty="0"/>
              <a:t>Get parents to send in old games/toys  </a:t>
            </a:r>
          </a:p>
          <a:p>
            <a:pPr lvl="1" eaLnBrk="1" hangingPunct="1">
              <a:lnSpc>
                <a:spcPct val="80000"/>
              </a:lnSpc>
            </a:pPr>
            <a:r>
              <a:rPr lang="en-US" dirty="0"/>
              <a:t>Get a video game donated to the class </a:t>
            </a:r>
          </a:p>
          <a:p>
            <a:pPr eaLnBrk="1" hangingPunct="1">
              <a:lnSpc>
                <a:spcPct val="80000"/>
              </a:lnSpc>
            </a:pPr>
            <a:r>
              <a:rPr lang="en-US" dirty="0"/>
              <a:t>Allow access to rewards often each day</a:t>
            </a:r>
          </a:p>
          <a:p>
            <a:pPr eaLnBrk="1" hangingPunct="1">
              <a:lnSpc>
                <a:spcPct val="80000"/>
              </a:lnSpc>
            </a:pPr>
            <a:r>
              <a:rPr lang="en-US" dirty="0"/>
              <a:t>Keep reward - punishment ratio 2:1+</a:t>
            </a:r>
          </a:p>
          <a:p>
            <a:pPr lvl="1" eaLnBrk="1" hangingPunct="1">
              <a:lnSpc>
                <a:spcPct val="80000"/>
              </a:lnSpc>
            </a:pPr>
            <a:r>
              <a:rPr lang="en-US" dirty="0"/>
              <a:t>Remember – its an </a:t>
            </a:r>
            <a:r>
              <a:rPr lang="en-US" u="sng" dirty="0"/>
              <a:t>incentive</a:t>
            </a:r>
            <a:r>
              <a:rPr lang="en-US" dirty="0"/>
              <a:t> program</a:t>
            </a:r>
          </a:p>
          <a:p>
            <a:pPr marL="0" indent="0" eaLnBrk="1" hangingPunct="1">
              <a:lnSpc>
                <a:spcPct val="80000"/>
              </a:lnSpc>
              <a:buNone/>
            </a:pPr>
            <a:endParaRPr lang="en-US" dirty="0"/>
          </a:p>
        </p:txBody>
      </p:sp>
    </p:spTree>
    <p:extLst>
      <p:ext uri="{BB962C8B-B14F-4D97-AF65-F5344CB8AC3E}">
        <p14:creationId xmlns:p14="http://schemas.microsoft.com/office/powerpoint/2010/main" val="3119391365"/>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63491">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63491">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63491">
                                            <p:txEl>
                                              <p:pRg st="0" end="0"/>
                                            </p:txEl>
                                          </p:spTgt>
                                        </p:tgtEl>
                                        <p:attrNameLst>
                                          <p:attrName>ppt_h</p:attrName>
                                        </p:attrNameLst>
                                      </p:cBhvr>
                                      <p:tavLst>
                                        <p:tav tm="0">
                                          <p:val>
                                            <p:fltVal val="0"/>
                                          </p:val>
                                        </p:tav>
                                        <p:tav tm="100000">
                                          <p:val>
                                            <p:strVal val="#ppt_h"/>
                                          </p:val>
                                        </p:tav>
                                      </p:tavLst>
                                    </p:anim>
                                  </p:childTnLst>
                                </p:cTn>
                              </p:par>
                              <p:par>
                                <p:cTn id="11" presetID="17" presetClass="entr" presetSubtype="1" fill="hold" grpId="0" nodeType="with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p:cTn id="13"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63491">
                                            <p:txEl>
                                              <p:pRg st="1" end="1"/>
                                            </p:txEl>
                                          </p:spTgt>
                                        </p:tgtEl>
                                        <p:attrNameLst>
                                          <p:attrName>ppt_y</p:attrName>
                                        </p:attrNameLst>
                                      </p:cBhvr>
                                      <p:tavLst>
                                        <p:tav tm="0">
                                          <p:val>
                                            <p:strVal val="#ppt_y-#ppt_h/2"/>
                                          </p:val>
                                        </p:tav>
                                        <p:tav tm="100000">
                                          <p:val>
                                            <p:strVal val="#ppt_y"/>
                                          </p:val>
                                        </p:tav>
                                      </p:tavLst>
                                    </p:anim>
                                    <p:anim calcmode="lin" valueType="num">
                                      <p:cBhvr>
                                        <p:cTn id="15" dur="500" fill="hold"/>
                                        <p:tgtEl>
                                          <p:spTgt spid="63491">
                                            <p:txEl>
                                              <p:pRg st="1" end="1"/>
                                            </p:txEl>
                                          </p:spTgt>
                                        </p:tgtEl>
                                        <p:attrNameLst>
                                          <p:attrName>ppt_w</p:attrName>
                                        </p:attrNameLst>
                                      </p:cBhvr>
                                      <p:tavLst>
                                        <p:tav tm="0">
                                          <p:val>
                                            <p:strVal val="#ppt_w"/>
                                          </p:val>
                                        </p:tav>
                                        <p:tav tm="100000">
                                          <p:val>
                                            <p:strVal val="#ppt_w"/>
                                          </p:val>
                                        </p:tav>
                                      </p:tavLst>
                                    </p:anim>
                                    <p:anim calcmode="lin" valueType="num">
                                      <p:cBhvr>
                                        <p:cTn id="16" dur="500" fill="hold"/>
                                        <p:tgtEl>
                                          <p:spTgt spid="6349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1" fill="hold" grpId="0" nodeType="clickEffect">
                                  <p:stCondLst>
                                    <p:cond delay="0"/>
                                  </p:stCondLst>
                                  <p:childTnLst>
                                    <p:set>
                                      <p:cBhvr>
                                        <p:cTn id="20" dur="1" fill="hold">
                                          <p:stCondLst>
                                            <p:cond delay="0"/>
                                          </p:stCondLst>
                                        </p:cTn>
                                        <p:tgtEl>
                                          <p:spTgt spid="63491">
                                            <p:txEl>
                                              <p:pRg st="2" end="2"/>
                                            </p:txEl>
                                          </p:spTgt>
                                        </p:tgtEl>
                                        <p:attrNameLst>
                                          <p:attrName>style.visibility</p:attrName>
                                        </p:attrNameLst>
                                      </p:cBhvr>
                                      <p:to>
                                        <p:strVal val="visible"/>
                                      </p:to>
                                    </p:set>
                                    <p:anim calcmode="lin" valueType="num">
                                      <p:cBhvr>
                                        <p:cTn id="21"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3491">
                                            <p:txEl>
                                              <p:pRg st="2" end="2"/>
                                            </p:txEl>
                                          </p:spTgt>
                                        </p:tgtEl>
                                        <p:attrNameLst>
                                          <p:attrName>ppt_y</p:attrName>
                                        </p:attrNameLst>
                                      </p:cBhvr>
                                      <p:tavLst>
                                        <p:tav tm="0">
                                          <p:val>
                                            <p:strVal val="#ppt_y-#ppt_h/2"/>
                                          </p:val>
                                        </p:tav>
                                        <p:tav tm="100000">
                                          <p:val>
                                            <p:strVal val="#ppt_y"/>
                                          </p:val>
                                        </p:tav>
                                      </p:tavLst>
                                    </p:anim>
                                    <p:anim calcmode="lin" valueType="num">
                                      <p:cBhvr>
                                        <p:cTn id="23" dur="500" fill="hold"/>
                                        <p:tgtEl>
                                          <p:spTgt spid="63491">
                                            <p:txEl>
                                              <p:pRg st="2" end="2"/>
                                            </p:txEl>
                                          </p:spTgt>
                                        </p:tgtEl>
                                        <p:attrNameLst>
                                          <p:attrName>ppt_w</p:attrName>
                                        </p:attrNameLst>
                                      </p:cBhvr>
                                      <p:tavLst>
                                        <p:tav tm="0">
                                          <p:val>
                                            <p:strVal val="#ppt_w"/>
                                          </p:val>
                                        </p:tav>
                                        <p:tav tm="100000">
                                          <p:val>
                                            <p:strVal val="#ppt_w"/>
                                          </p:val>
                                        </p:tav>
                                      </p:tavLst>
                                    </p:anim>
                                    <p:anim calcmode="lin" valueType="num">
                                      <p:cBhvr>
                                        <p:cTn id="24" dur="500" fill="hold"/>
                                        <p:tgtEl>
                                          <p:spTgt spid="63491">
                                            <p:txEl>
                                              <p:pRg st="2" end="2"/>
                                            </p:txEl>
                                          </p:spTgt>
                                        </p:tgtEl>
                                        <p:attrNameLst>
                                          <p:attrName>ppt_h</p:attrName>
                                        </p:attrNameLst>
                                      </p:cBhvr>
                                      <p:tavLst>
                                        <p:tav tm="0">
                                          <p:val>
                                            <p:fltVal val="0"/>
                                          </p:val>
                                        </p:tav>
                                        <p:tav tm="100000">
                                          <p:val>
                                            <p:strVal val="#ppt_h"/>
                                          </p:val>
                                        </p:tav>
                                      </p:tavLst>
                                    </p:anim>
                                  </p:childTnLst>
                                </p:cTn>
                              </p:par>
                              <p:par>
                                <p:cTn id="25" presetID="17" presetClass="entr" presetSubtype="1" fill="hold" grpId="0" nodeType="withEffect">
                                  <p:stCondLst>
                                    <p:cond delay="0"/>
                                  </p:stCondLst>
                                  <p:childTnLst>
                                    <p:set>
                                      <p:cBhvr>
                                        <p:cTn id="26" dur="1" fill="hold">
                                          <p:stCondLst>
                                            <p:cond delay="0"/>
                                          </p:stCondLst>
                                        </p:cTn>
                                        <p:tgtEl>
                                          <p:spTgt spid="63491">
                                            <p:txEl>
                                              <p:pRg st="3" end="3"/>
                                            </p:txEl>
                                          </p:spTgt>
                                        </p:tgtEl>
                                        <p:attrNameLst>
                                          <p:attrName>style.visibility</p:attrName>
                                        </p:attrNameLst>
                                      </p:cBhvr>
                                      <p:to>
                                        <p:strVal val="visible"/>
                                      </p:to>
                                    </p:set>
                                    <p:anim calcmode="lin" valueType="num">
                                      <p:cBhvr>
                                        <p:cTn id="27"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63491">
                                            <p:txEl>
                                              <p:pRg st="3" end="3"/>
                                            </p:txEl>
                                          </p:spTgt>
                                        </p:tgtEl>
                                        <p:attrNameLst>
                                          <p:attrName>ppt_y</p:attrName>
                                        </p:attrNameLst>
                                      </p:cBhvr>
                                      <p:tavLst>
                                        <p:tav tm="0">
                                          <p:val>
                                            <p:strVal val="#ppt_y-#ppt_h/2"/>
                                          </p:val>
                                        </p:tav>
                                        <p:tav tm="100000">
                                          <p:val>
                                            <p:strVal val="#ppt_y"/>
                                          </p:val>
                                        </p:tav>
                                      </p:tavLst>
                                    </p:anim>
                                    <p:anim calcmode="lin" valueType="num">
                                      <p:cBhvr>
                                        <p:cTn id="29" dur="500" fill="hold"/>
                                        <p:tgtEl>
                                          <p:spTgt spid="63491">
                                            <p:txEl>
                                              <p:pRg st="3" end="3"/>
                                            </p:txEl>
                                          </p:spTgt>
                                        </p:tgtEl>
                                        <p:attrNameLst>
                                          <p:attrName>ppt_w</p:attrName>
                                        </p:attrNameLst>
                                      </p:cBhvr>
                                      <p:tavLst>
                                        <p:tav tm="0">
                                          <p:val>
                                            <p:strVal val="#ppt_w"/>
                                          </p:val>
                                        </p:tav>
                                        <p:tav tm="100000">
                                          <p:val>
                                            <p:strVal val="#ppt_w"/>
                                          </p:val>
                                        </p:tav>
                                      </p:tavLst>
                                    </p:anim>
                                    <p:anim calcmode="lin" valueType="num">
                                      <p:cBhvr>
                                        <p:cTn id="30" dur="500" fill="hold"/>
                                        <p:tgtEl>
                                          <p:spTgt spid="63491">
                                            <p:txEl>
                                              <p:pRg st="3" end="3"/>
                                            </p:txEl>
                                          </p:spTgt>
                                        </p:tgtEl>
                                        <p:attrNameLst>
                                          <p:attrName>ppt_h</p:attrName>
                                        </p:attrNameLst>
                                      </p:cBhvr>
                                      <p:tavLst>
                                        <p:tav tm="0">
                                          <p:val>
                                            <p:fltVal val="0"/>
                                          </p:val>
                                        </p:tav>
                                        <p:tav tm="100000">
                                          <p:val>
                                            <p:strVal val="#ppt_h"/>
                                          </p:val>
                                        </p:tav>
                                      </p:tavLst>
                                    </p:anim>
                                  </p:childTnLst>
                                </p:cTn>
                              </p:par>
                              <p:par>
                                <p:cTn id="31" presetID="17" presetClass="entr" presetSubtype="1" fill="hold" grpId="0" nodeType="withEffect">
                                  <p:stCondLst>
                                    <p:cond delay="0"/>
                                  </p:stCondLst>
                                  <p:childTnLst>
                                    <p:set>
                                      <p:cBhvr>
                                        <p:cTn id="32" dur="1" fill="hold">
                                          <p:stCondLst>
                                            <p:cond delay="0"/>
                                          </p:stCondLst>
                                        </p:cTn>
                                        <p:tgtEl>
                                          <p:spTgt spid="63491">
                                            <p:txEl>
                                              <p:pRg st="4" end="4"/>
                                            </p:txEl>
                                          </p:spTgt>
                                        </p:tgtEl>
                                        <p:attrNameLst>
                                          <p:attrName>style.visibility</p:attrName>
                                        </p:attrNameLst>
                                      </p:cBhvr>
                                      <p:to>
                                        <p:strVal val="visible"/>
                                      </p:to>
                                    </p:set>
                                    <p:anim calcmode="lin" valueType="num">
                                      <p:cBhvr>
                                        <p:cTn id="33" dur="500" fill="hold"/>
                                        <p:tgtEl>
                                          <p:spTgt spid="63491">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63491">
                                            <p:txEl>
                                              <p:pRg st="4" end="4"/>
                                            </p:txEl>
                                          </p:spTgt>
                                        </p:tgtEl>
                                        <p:attrNameLst>
                                          <p:attrName>ppt_y</p:attrName>
                                        </p:attrNameLst>
                                      </p:cBhvr>
                                      <p:tavLst>
                                        <p:tav tm="0">
                                          <p:val>
                                            <p:strVal val="#ppt_y-#ppt_h/2"/>
                                          </p:val>
                                        </p:tav>
                                        <p:tav tm="100000">
                                          <p:val>
                                            <p:strVal val="#ppt_y"/>
                                          </p:val>
                                        </p:tav>
                                      </p:tavLst>
                                    </p:anim>
                                    <p:anim calcmode="lin" valueType="num">
                                      <p:cBhvr>
                                        <p:cTn id="35" dur="500" fill="hold"/>
                                        <p:tgtEl>
                                          <p:spTgt spid="63491">
                                            <p:txEl>
                                              <p:pRg st="4" end="4"/>
                                            </p:txEl>
                                          </p:spTgt>
                                        </p:tgtEl>
                                        <p:attrNameLst>
                                          <p:attrName>ppt_w</p:attrName>
                                        </p:attrNameLst>
                                      </p:cBhvr>
                                      <p:tavLst>
                                        <p:tav tm="0">
                                          <p:val>
                                            <p:strVal val="#ppt_w"/>
                                          </p:val>
                                        </p:tav>
                                        <p:tav tm="100000">
                                          <p:val>
                                            <p:strVal val="#ppt_w"/>
                                          </p:val>
                                        </p:tav>
                                      </p:tavLst>
                                    </p:anim>
                                    <p:anim calcmode="lin" valueType="num">
                                      <p:cBhvr>
                                        <p:cTn id="36" dur="500" fill="hold"/>
                                        <p:tgtEl>
                                          <p:spTgt spid="63491">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7" presetClass="entr" presetSubtype="1" fill="hold" grpId="0" nodeType="clickEffect">
                                  <p:stCondLst>
                                    <p:cond delay="0"/>
                                  </p:stCondLst>
                                  <p:childTnLst>
                                    <p:set>
                                      <p:cBhvr>
                                        <p:cTn id="40" dur="1" fill="hold">
                                          <p:stCondLst>
                                            <p:cond delay="0"/>
                                          </p:stCondLst>
                                        </p:cTn>
                                        <p:tgtEl>
                                          <p:spTgt spid="63491">
                                            <p:txEl>
                                              <p:pRg st="5" end="5"/>
                                            </p:txEl>
                                          </p:spTgt>
                                        </p:tgtEl>
                                        <p:attrNameLst>
                                          <p:attrName>style.visibility</p:attrName>
                                        </p:attrNameLst>
                                      </p:cBhvr>
                                      <p:to>
                                        <p:strVal val="visible"/>
                                      </p:to>
                                    </p:set>
                                    <p:anim calcmode="lin" valueType="num">
                                      <p:cBhvr>
                                        <p:cTn id="41" dur="500" fill="hold"/>
                                        <p:tgtEl>
                                          <p:spTgt spid="63491">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63491">
                                            <p:txEl>
                                              <p:pRg st="5" end="5"/>
                                            </p:txEl>
                                          </p:spTgt>
                                        </p:tgtEl>
                                        <p:attrNameLst>
                                          <p:attrName>ppt_y</p:attrName>
                                        </p:attrNameLst>
                                      </p:cBhvr>
                                      <p:tavLst>
                                        <p:tav tm="0">
                                          <p:val>
                                            <p:strVal val="#ppt_y-#ppt_h/2"/>
                                          </p:val>
                                        </p:tav>
                                        <p:tav tm="100000">
                                          <p:val>
                                            <p:strVal val="#ppt_y"/>
                                          </p:val>
                                        </p:tav>
                                      </p:tavLst>
                                    </p:anim>
                                    <p:anim calcmode="lin" valueType="num">
                                      <p:cBhvr>
                                        <p:cTn id="43" dur="500" fill="hold"/>
                                        <p:tgtEl>
                                          <p:spTgt spid="63491">
                                            <p:txEl>
                                              <p:pRg st="5" end="5"/>
                                            </p:txEl>
                                          </p:spTgt>
                                        </p:tgtEl>
                                        <p:attrNameLst>
                                          <p:attrName>ppt_w</p:attrName>
                                        </p:attrNameLst>
                                      </p:cBhvr>
                                      <p:tavLst>
                                        <p:tav tm="0">
                                          <p:val>
                                            <p:strVal val="#ppt_w"/>
                                          </p:val>
                                        </p:tav>
                                        <p:tav tm="100000">
                                          <p:val>
                                            <p:strVal val="#ppt_w"/>
                                          </p:val>
                                        </p:tav>
                                      </p:tavLst>
                                    </p:anim>
                                    <p:anim calcmode="lin" valueType="num">
                                      <p:cBhvr>
                                        <p:cTn id="44" dur="500" fill="hold"/>
                                        <p:tgtEl>
                                          <p:spTgt spid="63491">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7" presetClass="entr" presetSubtype="1" fill="hold" grpId="0" nodeType="clickEffect">
                                  <p:stCondLst>
                                    <p:cond delay="0"/>
                                  </p:stCondLst>
                                  <p:childTnLst>
                                    <p:set>
                                      <p:cBhvr>
                                        <p:cTn id="48" dur="1" fill="hold">
                                          <p:stCondLst>
                                            <p:cond delay="0"/>
                                          </p:stCondLst>
                                        </p:cTn>
                                        <p:tgtEl>
                                          <p:spTgt spid="63491">
                                            <p:txEl>
                                              <p:pRg st="6" end="6"/>
                                            </p:txEl>
                                          </p:spTgt>
                                        </p:tgtEl>
                                        <p:attrNameLst>
                                          <p:attrName>style.visibility</p:attrName>
                                        </p:attrNameLst>
                                      </p:cBhvr>
                                      <p:to>
                                        <p:strVal val="visible"/>
                                      </p:to>
                                    </p:set>
                                    <p:anim calcmode="lin" valueType="num">
                                      <p:cBhvr>
                                        <p:cTn id="49" dur="500" fill="hold"/>
                                        <p:tgtEl>
                                          <p:spTgt spid="63491">
                                            <p:txEl>
                                              <p:pRg st="6" end="6"/>
                                            </p:txEl>
                                          </p:spTgt>
                                        </p:tgtEl>
                                        <p:attrNameLst>
                                          <p:attrName>ppt_x</p:attrName>
                                        </p:attrNameLst>
                                      </p:cBhvr>
                                      <p:tavLst>
                                        <p:tav tm="0">
                                          <p:val>
                                            <p:strVal val="#ppt_x"/>
                                          </p:val>
                                        </p:tav>
                                        <p:tav tm="100000">
                                          <p:val>
                                            <p:strVal val="#ppt_x"/>
                                          </p:val>
                                        </p:tav>
                                      </p:tavLst>
                                    </p:anim>
                                    <p:anim calcmode="lin" valueType="num">
                                      <p:cBhvr>
                                        <p:cTn id="50" dur="500" fill="hold"/>
                                        <p:tgtEl>
                                          <p:spTgt spid="63491">
                                            <p:txEl>
                                              <p:pRg st="6" end="6"/>
                                            </p:txEl>
                                          </p:spTgt>
                                        </p:tgtEl>
                                        <p:attrNameLst>
                                          <p:attrName>ppt_y</p:attrName>
                                        </p:attrNameLst>
                                      </p:cBhvr>
                                      <p:tavLst>
                                        <p:tav tm="0">
                                          <p:val>
                                            <p:strVal val="#ppt_y-#ppt_h/2"/>
                                          </p:val>
                                        </p:tav>
                                        <p:tav tm="100000">
                                          <p:val>
                                            <p:strVal val="#ppt_y"/>
                                          </p:val>
                                        </p:tav>
                                      </p:tavLst>
                                    </p:anim>
                                    <p:anim calcmode="lin" valueType="num">
                                      <p:cBhvr>
                                        <p:cTn id="51" dur="500" fill="hold"/>
                                        <p:tgtEl>
                                          <p:spTgt spid="63491">
                                            <p:txEl>
                                              <p:pRg st="6" end="6"/>
                                            </p:txEl>
                                          </p:spTgt>
                                        </p:tgtEl>
                                        <p:attrNameLst>
                                          <p:attrName>ppt_w</p:attrName>
                                        </p:attrNameLst>
                                      </p:cBhvr>
                                      <p:tavLst>
                                        <p:tav tm="0">
                                          <p:val>
                                            <p:strVal val="#ppt_w"/>
                                          </p:val>
                                        </p:tav>
                                        <p:tav tm="100000">
                                          <p:val>
                                            <p:strVal val="#ppt_w"/>
                                          </p:val>
                                        </p:tav>
                                      </p:tavLst>
                                    </p:anim>
                                    <p:anim calcmode="lin" valueType="num">
                                      <p:cBhvr>
                                        <p:cTn id="52" dur="500" fill="hold"/>
                                        <p:tgtEl>
                                          <p:spTgt spid="63491">
                                            <p:txEl>
                                              <p:pRg st="6" end="6"/>
                                            </p:txEl>
                                          </p:spTgt>
                                        </p:tgtEl>
                                        <p:attrNameLst>
                                          <p:attrName>ppt_h</p:attrName>
                                        </p:attrNameLst>
                                      </p:cBhvr>
                                      <p:tavLst>
                                        <p:tav tm="0">
                                          <p:val>
                                            <p:fltVal val="0"/>
                                          </p:val>
                                        </p:tav>
                                        <p:tav tm="100000">
                                          <p:val>
                                            <p:strVal val="#ppt_h"/>
                                          </p:val>
                                        </p:tav>
                                      </p:tavLst>
                                    </p:anim>
                                  </p:childTnLst>
                                </p:cTn>
                              </p:par>
                              <p:par>
                                <p:cTn id="53" presetID="17" presetClass="entr" presetSubtype="1" fill="hold" grpId="0" nodeType="withEffect">
                                  <p:stCondLst>
                                    <p:cond delay="0"/>
                                  </p:stCondLst>
                                  <p:childTnLst>
                                    <p:set>
                                      <p:cBhvr>
                                        <p:cTn id="54" dur="1" fill="hold">
                                          <p:stCondLst>
                                            <p:cond delay="0"/>
                                          </p:stCondLst>
                                        </p:cTn>
                                        <p:tgtEl>
                                          <p:spTgt spid="63491">
                                            <p:txEl>
                                              <p:pRg st="7" end="7"/>
                                            </p:txEl>
                                          </p:spTgt>
                                        </p:tgtEl>
                                        <p:attrNameLst>
                                          <p:attrName>style.visibility</p:attrName>
                                        </p:attrNameLst>
                                      </p:cBhvr>
                                      <p:to>
                                        <p:strVal val="visible"/>
                                      </p:to>
                                    </p:set>
                                    <p:anim calcmode="lin" valueType="num">
                                      <p:cBhvr>
                                        <p:cTn id="55" dur="500" fill="hold"/>
                                        <p:tgtEl>
                                          <p:spTgt spid="63491">
                                            <p:txEl>
                                              <p:pRg st="7" end="7"/>
                                            </p:txEl>
                                          </p:spTgt>
                                        </p:tgtEl>
                                        <p:attrNameLst>
                                          <p:attrName>ppt_x</p:attrName>
                                        </p:attrNameLst>
                                      </p:cBhvr>
                                      <p:tavLst>
                                        <p:tav tm="0">
                                          <p:val>
                                            <p:strVal val="#ppt_x"/>
                                          </p:val>
                                        </p:tav>
                                        <p:tav tm="100000">
                                          <p:val>
                                            <p:strVal val="#ppt_x"/>
                                          </p:val>
                                        </p:tav>
                                      </p:tavLst>
                                    </p:anim>
                                    <p:anim calcmode="lin" valueType="num">
                                      <p:cBhvr>
                                        <p:cTn id="56" dur="500" fill="hold"/>
                                        <p:tgtEl>
                                          <p:spTgt spid="63491">
                                            <p:txEl>
                                              <p:pRg st="7" end="7"/>
                                            </p:txEl>
                                          </p:spTgt>
                                        </p:tgtEl>
                                        <p:attrNameLst>
                                          <p:attrName>ppt_y</p:attrName>
                                        </p:attrNameLst>
                                      </p:cBhvr>
                                      <p:tavLst>
                                        <p:tav tm="0">
                                          <p:val>
                                            <p:strVal val="#ppt_y-#ppt_h/2"/>
                                          </p:val>
                                        </p:tav>
                                        <p:tav tm="100000">
                                          <p:val>
                                            <p:strVal val="#ppt_y"/>
                                          </p:val>
                                        </p:tav>
                                      </p:tavLst>
                                    </p:anim>
                                    <p:anim calcmode="lin" valueType="num">
                                      <p:cBhvr>
                                        <p:cTn id="57" dur="500" fill="hold"/>
                                        <p:tgtEl>
                                          <p:spTgt spid="63491">
                                            <p:txEl>
                                              <p:pRg st="7" end="7"/>
                                            </p:txEl>
                                          </p:spTgt>
                                        </p:tgtEl>
                                        <p:attrNameLst>
                                          <p:attrName>ppt_w</p:attrName>
                                        </p:attrNameLst>
                                      </p:cBhvr>
                                      <p:tavLst>
                                        <p:tav tm="0">
                                          <p:val>
                                            <p:strVal val="#ppt_w"/>
                                          </p:val>
                                        </p:tav>
                                        <p:tav tm="100000">
                                          <p:val>
                                            <p:strVal val="#ppt_w"/>
                                          </p:val>
                                        </p:tav>
                                      </p:tavLst>
                                    </p:anim>
                                    <p:anim calcmode="lin" valueType="num">
                                      <p:cBhvr>
                                        <p:cTn id="58" dur="500" fill="hold"/>
                                        <p:tgtEl>
                                          <p:spTgt spid="63491">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27013"/>
            <a:ext cx="7477125" cy="763587"/>
          </a:xfrm>
        </p:spPr>
        <p:txBody>
          <a:bodyPr/>
          <a:lstStyle/>
          <a:p>
            <a:pPr algn="ctr"/>
            <a:r>
              <a:rPr lang="en-US" dirty="0"/>
              <a:t>More on Incentives</a:t>
            </a:r>
          </a:p>
        </p:txBody>
      </p:sp>
      <p:sp>
        <p:nvSpPr>
          <p:cNvPr id="3" name="Content Placeholder 2"/>
          <p:cNvSpPr>
            <a:spLocks noGrp="1"/>
          </p:cNvSpPr>
          <p:nvPr>
            <p:ph idx="1"/>
          </p:nvPr>
        </p:nvSpPr>
        <p:spPr>
          <a:xfrm>
            <a:off x="263525" y="990601"/>
            <a:ext cx="7386638" cy="5105400"/>
          </a:xfrm>
        </p:spPr>
        <p:txBody>
          <a:bodyPr/>
          <a:lstStyle/>
          <a:p>
            <a:pPr eaLnBrk="1" hangingPunct="1">
              <a:lnSpc>
                <a:spcPct val="80000"/>
              </a:lnSpc>
            </a:pPr>
            <a:r>
              <a:rPr lang="en-US" dirty="0"/>
              <a:t>Try team-based (group) rewards </a:t>
            </a:r>
          </a:p>
          <a:p>
            <a:pPr lvl="1" eaLnBrk="1" hangingPunct="1">
              <a:lnSpc>
                <a:spcPct val="80000"/>
              </a:lnSpc>
            </a:pPr>
            <a:r>
              <a:rPr lang="en-US" sz="2400" dirty="0"/>
              <a:t>4-5 students work as a team on assignments and to earn rewards</a:t>
            </a:r>
          </a:p>
          <a:p>
            <a:pPr lvl="1" eaLnBrk="1" hangingPunct="1">
              <a:lnSpc>
                <a:spcPct val="80000"/>
              </a:lnSpc>
            </a:pPr>
            <a:r>
              <a:rPr lang="en-US" sz="2400" dirty="0"/>
              <a:t>Be careful to change team composition every day or two and rotate ADHD child frequently to different teams</a:t>
            </a:r>
          </a:p>
          <a:p>
            <a:pPr eaLnBrk="1" hangingPunct="1">
              <a:lnSpc>
                <a:spcPct val="80000"/>
              </a:lnSpc>
            </a:pPr>
            <a:r>
              <a:rPr lang="en-US" dirty="0"/>
              <a:t>Try a tone-tape with self-rewards</a:t>
            </a:r>
          </a:p>
          <a:p>
            <a:pPr lvl="1" eaLnBrk="1" hangingPunct="1">
              <a:lnSpc>
                <a:spcPct val="80000"/>
              </a:lnSpc>
            </a:pPr>
            <a:r>
              <a:rPr lang="en-US" sz="2400" dirty="0"/>
              <a:t>Variable interval schedule of tones played during desk work periods</a:t>
            </a:r>
          </a:p>
          <a:p>
            <a:pPr lvl="1" eaLnBrk="1" hangingPunct="1">
              <a:lnSpc>
                <a:spcPct val="80000"/>
              </a:lnSpc>
            </a:pPr>
            <a:r>
              <a:rPr lang="en-US" sz="2400" dirty="0"/>
              <a:t>When tone sounds, child self-rewards points on record sheet</a:t>
            </a:r>
          </a:p>
          <a:p>
            <a:pPr lvl="1" eaLnBrk="1" hangingPunct="1">
              <a:lnSpc>
                <a:spcPct val="80000"/>
              </a:lnSpc>
            </a:pPr>
            <a:r>
              <a:rPr lang="en-US" sz="2400" dirty="0"/>
              <a:t>Teachers monitor for cheating</a:t>
            </a:r>
          </a:p>
          <a:p>
            <a:pPr lvl="1" eaLnBrk="1" hangingPunct="1">
              <a:lnSpc>
                <a:spcPct val="80000"/>
              </a:lnSpc>
            </a:pPr>
            <a:r>
              <a:rPr lang="en-US" sz="2400" dirty="0"/>
              <a:t>Increase intervals between tones each week</a:t>
            </a:r>
          </a:p>
          <a:p>
            <a:pPr lvl="1" eaLnBrk="1" hangingPunct="1">
              <a:lnSpc>
                <a:spcPct val="80000"/>
              </a:lnSpc>
            </a:pPr>
            <a:r>
              <a:rPr lang="en-US" sz="2400" dirty="0"/>
              <a:t>Eliminate after 3-4 weeks – replace with standard point system</a:t>
            </a:r>
          </a:p>
          <a:p>
            <a:pPr eaLnBrk="1" hangingPunct="1">
              <a:lnSpc>
                <a:spcPct val="80000"/>
              </a:lnSpc>
            </a:pPr>
            <a:endParaRPr lang="en-US" dirty="0"/>
          </a:p>
          <a:p>
            <a:endParaRPr lang="en-US" dirty="0"/>
          </a:p>
        </p:txBody>
      </p:sp>
    </p:spTree>
    <p:extLst>
      <p:ext uri="{BB962C8B-B14F-4D97-AF65-F5344CB8AC3E}">
        <p14:creationId xmlns:p14="http://schemas.microsoft.com/office/powerpoint/2010/main" val="3852710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7477125" cy="1144587"/>
          </a:xfrm>
        </p:spPr>
        <p:txBody>
          <a:bodyPr/>
          <a:lstStyle/>
          <a:p>
            <a:pPr algn="ctr"/>
            <a:r>
              <a:rPr lang="en-US" sz="3600" dirty="0"/>
              <a:t>Using School-Home Reports</a:t>
            </a:r>
            <a:br>
              <a:rPr lang="en-US" sz="3600" dirty="0"/>
            </a:br>
            <a:r>
              <a:rPr lang="en-US" sz="3600" dirty="0"/>
              <a:t>with Home-Based Consequences</a:t>
            </a:r>
          </a:p>
        </p:txBody>
      </p:sp>
      <p:sp>
        <p:nvSpPr>
          <p:cNvPr id="3" name="Content Placeholder 2"/>
          <p:cNvSpPr>
            <a:spLocks noGrp="1"/>
          </p:cNvSpPr>
          <p:nvPr>
            <p:ph idx="1"/>
          </p:nvPr>
        </p:nvSpPr>
        <p:spPr>
          <a:xfrm>
            <a:off x="263525" y="1066800"/>
            <a:ext cx="7386638" cy="5791199"/>
          </a:xfrm>
        </p:spPr>
        <p:txBody>
          <a:bodyPr/>
          <a:lstStyle/>
          <a:p>
            <a:r>
              <a:rPr lang="en-US" sz="2400" dirty="0"/>
              <a:t>Daily goals stated in positive manner</a:t>
            </a:r>
          </a:p>
          <a:p>
            <a:r>
              <a:rPr lang="en-US" sz="2400" dirty="0"/>
              <a:t>Specifies behavioral and academic goals</a:t>
            </a:r>
          </a:p>
          <a:p>
            <a:r>
              <a:rPr lang="en-US" sz="2400" dirty="0"/>
              <a:t>Targets a small number of goals</a:t>
            </a:r>
          </a:p>
          <a:p>
            <a:r>
              <a:rPr lang="en-US" sz="2400" dirty="0"/>
              <a:t>Teacher provides quantitative feedback</a:t>
            </a:r>
          </a:p>
          <a:p>
            <a:r>
              <a:rPr lang="en-US" sz="2400" dirty="0"/>
              <a:t>Feedback provided at end of each class</a:t>
            </a:r>
          </a:p>
          <a:p>
            <a:r>
              <a:rPr lang="en-US" sz="2400" dirty="0"/>
              <a:t>Regular communication with parents (daily)</a:t>
            </a:r>
          </a:p>
          <a:p>
            <a:r>
              <a:rPr lang="en-US" sz="2400" dirty="0"/>
              <a:t>Consequences at home are tied to school behavior and performance (short &amp; long-term) </a:t>
            </a:r>
          </a:p>
          <a:p>
            <a:r>
              <a:rPr lang="en-US" sz="2400" dirty="0"/>
              <a:t>Solicit parental cooperation before starting</a:t>
            </a:r>
          </a:p>
          <a:p>
            <a:r>
              <a:rPr lang="en-US" sz="2400" dirty="0"/>
              <a:t>Student input into goals is solicited for older children and teens</a:t>
            </a:r>
          </a:p>
          <a:p>
            <a:r>
              <a:rPr lang="en-US" sz="2400" dirty="0"/>
              <a:t>Review weekly for modifications</a:t>
            </a:r>
          </a:p>
        </p:txBody>
      </p:sp>
    </p:spTree>
    <p:extLst>
      <p:ext uri="{BB962C8B-B14F-4D97-AF65-F5344CB8AC3E}">
        <p14:creationId xmlns:p14="http://schemas.microsoft.com/office/powerpoint/2010/main" val="103358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52400" y="228600"/>
            <a:ext cx="7772400" cy="1066800"/>
          </a:xfrm>
        </p:spPr>
        <p:txBody>
          <a:bodyPr/>
          <a:lstStyle/>
          <a:p>
            <a:pPr eaLnBrk="1" hangingPunct="1"/>
            <a:r>
              <a:rPr lang="en-US" sz="3800"/>
              <a:t>A Daily Behavior Card</a:t>
            </a:r>
            <a:br>
              <a:rPr lang="en-US" sz="3800"/>
            </a:br>
            <a:r>
              <a:rPr lang="en-US" sz="1600"/>
              <a:t>Each teacher rates each behavior at end of each class; 1=Excellent (+25), 2=Good (+15), 3=Fair (+5), 4=Poor (-15), 5=Terrible (-25)</a:t>
            </a:r>
          </a:p>
        </p:txBody>
      </p:sp>
      <p:graphicFrame>
        <p:nvGraphicFramePr>
          <p:cNvPr id="10243" name="Object 3"/>
          <p:cNvGraphicFramePr>
            <a:graphicFrameLocks noGrp="1" noChangeAspect="1"/>
          </p:cNvGraphicFramePr>
          <p:nvPr>
            <p:ph type="tbl" idx="1"/>
          </p:nvPr>
        </p:nvGraphicFramePr>
        <p:xfrm>
          <a:off x="228600" y="1676400"/>
          <a:ext cx="7480300" cy="4641850"/>
        </p:xfrm>
        <a:graphic>
          <a:graphicData uri="http://schemas.openxmlformats.org/presentationml/2006/ole">
            <mc:AlternateContent xmlns:mc="http://schemas.openxmlformats.org/markup-compatibility/2006">
              <mc:Choice xmlns:v="urn:schemas-microsoft-com:vml" Requires="v">
                <p:oleObj spid="_x0000_s10296" name="Document" r:id="rId4" imgW="7936992" imgH="4565904" progId="Word.Document.8">
                  <p:embed/>
                </p:oleObj>
              </mc:Choice>
              <mc:Fallback>
                <p:oleObj name="Document" r:id="rId4" imgW="7936992" imgH="4565904" progId="Word.Document.8">
                  <p:embed/>
                  <p:pic>
                    <p:nvPicPr>
                      <p:cNvPr id="0"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676400"/>
                        <a:ext cx="7480300" cy="4641850"/>
                      </a:xfrm>
                      <a:prstGeom prst="rect">
                        <a:avLst/>
                      </a:prstGeom>
                      <a:solidFill>
                        <a:srgbClr val="00FFFF"/>
                      </a:solidFill>
                      <a:ln w="9525">
                        <a:solidFill>
                          <a:srgbClr val="000000"/>
                        </a:solidFill>
                        <a:miter lim="800000"/>
                        <a:headEnd/>
                        <a:tailEnd/>
                      </a:ln>
                    </p:spPr>
                  </p:pic>
                </p:oleObj>
              </mc:Fallback>
            </mc:AlternateContent>
          </a:graphicData>
        </a:graphic>
      </p:graphicFrame>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wheel(1)">
                                      <p:cBhvr>
                                        <p:cTn id="7" dur="2000"/>
                                        <p:tgtEl>
                                          <p:spTgt spid="10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7924800" cy="762000"/>
          </a:xfrm>
        </p:spPr>
        <p:txBody>
          <a:bodyPr lIns="92075" tIns="46038" rIns="92075" bIns="46038"/>
          <a:lstStyle/>
          <a:p>
            <a:pPr algn="ctr"/>
            <a:r>
              <a:rPr lang="en-US" sz="3600" dirty="0"/>
              <a:t>Problem Transitions? Make a Plan</a:t>
            </a:r>
          </a:p>
        </p:txBody>
      </p:sp>
      <p:sp>
        <p:nvSpPr>
          <p:cNvPr id="231427" name="Rectangle 3"/>
          <p:cNvSpPr>
            <a:spLocks noGrp="1" noChangeArrowheads="1"/>
          </p:cNvSpPr>
          <p:nvPr>
            <p:ph type="body" idx="1"/>
          </p:nvPr>
        </p:nvSpPr>
        <p:spPr>
          <a:xfrm>
            <a:off x="263525" y="609600"/>
            <a:ext cx="7386638" cy="5486400"/>
          </a:xfrm>
        </p:spPr>
        <p:txBody>
          <a:bodyPr lIns="92075" tIns="46038" rIns="92075" bIns="46038"/>
          <a:lstStyle/>
          <a:p>
            <a:r>
              <a:rPr lang="en-US" sz="2400" dirty="0"/>
              <a:t>Before entering a new situation, STOP! (in school this might be the next class, recess, going to lunch room)(at home, this would be any transition to a  new task or situation (homework, bedtime, chores, shopping trip, dining out, church, visiting others, etc.)</a:t>
            </a:r>
          </a:p>
          <a:p>
            <a:r>
              <a:rPr lang="en-US" sz="2400" dirty="0"/>
              <a:t>Review 2-3 rules child needs to obey </a:t>
            </a:r>
          </a:p>
          <a:p>
            <a:pPr lvl="1"/>
            <a:r>
              <a:rPr lang="en-US" sz="2000" dirty="0"/>
              <a:t>Child repeats them back</a:t>
            </a:r>
          </a:p>
          <a:p>
            <a:r>
              <a:rPr lang="en-US" sz="2400" dirty="0"/>
              <a:t>Establish an incentive or reward</a:t>
            </a:r>
            <a:endParaRPr lang="en-US" sz="2000" dirty="0"/>
          </a:p>
          <a:p>
            <a:r>
              <a:rPr lang="en-US" sz="2400" dirty="0"/>
              <a:t>Establish the punishment to be used</a:t>
            </a:r>
          </a:p>
          <a:p>
            <a:r>
              <a:rPr lang="en-US" sz="2400" dirty="0"/>
              <a:t>Be sure child has something active to do</a:t>
            </a:r>
          </a:p>
          <a:p>
            <a:r>
              <a:rPr lang="en-US" sz="2400" dirty="0"/>
              <a:t>Enter the new situation, follow your plan</a:t>
            </a:r>
          </a:p>
          <a:p>
            <a:r>
              <a:rPr lang="en-US" sz="2400" dirty="0"/>
              <a:t>Reward throughout the activity</a:t>
            </a:r>
          </a:p>
          <a:p>
            <a:r>
              <a:rPr lang="en-US" sz="2400" dirty="0"/>
              <a:t>End by evaluating success with the child</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31427">
                                            <p:txEl>
                                              <p:pRg st="0" end="0"/>
                                            </p:txEl>
                                          </p:spTgt>
                                        </p:tgtEl>
                                        <p:attrNameLst>
                                          <p:attrName>style.visibility</p:attrName>
                                        </p:attrNameLst>
                                      </p:cBhvr>
                                      <p:to>
                                        <p:strVal val="visible"/>
                                      </p:to>
                                    </p:set>
                                    <p:anim to="" calcmode="lin" valueType="num">
                                      <p:cBhvr>
                                        <p:cTn id="7" dur="1" fill="hold"/>
                                        <p:tgtEl>
                                          <p:spTgt spid="231427">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231427">
                                            <p:txEl>
                                              <p:pRg st="1" end="1"/>
                                            </p:txEl>
                                          </p:spTgt>
                                        </p:tgtEl>
                                        <p:attrNameLst>
                                          <p:attrName>style.visibility</p:attrName>
                                        </p:attrNameLst>
                                      </p:cBhvr>
                                      <p:to>
                                        <p:strVal val="visible"/>
                                      </p:to>
                                    </p:set>
                                    <p:anim to="" calcmode="lin" valueType="num">
                                      <p:cBhvr>
                                        <p:cTn id="12" dur="1" fill="hold"/>
                                        <p:tgtEl>
                                          <p:spTgt spid="231427">
                                            <p:txEl>
                                              <p:pRg st="1" end="1"/>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499"/>
                                          </p:stCondLst>
                                        </p:cTn>
                                        <p:tgtEl>
                                          <p:spTgt spid="231427">
                                            <p:txEl>
                                              <p:pRg st="2" end="2"/>
                                            </p:txEl>
                                          </p:spTgt>
                                        </p:tgtEl>
                                        <p:attrNameLst>
                                          <p:attrName>style.visibility</p:attrName>
                                        </p:attrNameLst>
                                      </p:cBhvr>
                                      <p:to>
                                        <p:strVal val="visible"/>
                                      </p:to>
                                    </p:set>
                                    <p:anim to="" calcmode="lin" valueType="num">
                                      <p:cBhvr>
                                        <p:cTn id="15" dur="1" fill="hold"/>
                                        <p:tgtEl>
                                          <p:spTgt spid="231427">
                                            <p:txEl>
                                              <p:pRg st="2" end="2"/>
                                            </p:txEl>
                                          </p:spTgt>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4" presetClass="entr" presetSubtype="0" fill="hold" grpId="0" nodeType="clickEffect">
                                  <p:stCondLst>
                                    <p:cond delay="0"/>
                                  </p:stCondLst>
                                  <p:childTnLst>
                                    <p:set>
                                      <p:cBhvr>
                                        <p:cTn id="19" dur="1" fill="hold">
                                          <p:stCondLst>
                                            <p:cond delay="499"/>
                                          </p:stCondLst>
                                        </p:cTn>
                                        <p:tgtEl>
                                          <p:spTgt spid="231427">
                                            <p:txEl>
                                              <p:pRg st="3" end="3"/>
                                            </p:txEl>
                                          </p:spTgt>
                                        </p:tgtEl>
                                        <p:attrNameLst>
                                          <p:attrName>style.visibility</p:attrName>
                                        </p:attrNameLst>
                                      </p:cBhvr>
                                      <p:to>
                                        <p:strVal val="visible"/>
                                      </p:to>
                                    </p:set>
                                    <p:anim to="" calcmode="lin" valueType="num">
                                      <p:cBhvr>
                                        <p:cTn id="20" dur="1" fill="hold"/>
                                        <p:tgtEl>
                                          <p:spTgt spid="231427">
                                            <p:txEl>
                                              <p:pRg st="3" end="3"/>
                                            </p:txEl>
                                          </p:spTgt>
                                        </p:tgtEl>
                                        <p:attrNameLst>
                                          <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4" presetClass="entr" presetSubtype="0" fill="hold" grpId="0" nodeType="clickEffect">
                                  <p:stCondLst>
                                    <p:cond delay="0"/>
                                  </p:stCondLst>
                                  <p:childTnLst>
                                    <p:set>
                                      <p:cBhvr>
                                        <p:cTn id="24" dur="1" fill="hold">
                                          <p:stCondLst>
                                            <p:cond delay="499"/>
                                          </p:stCondLst>
                                        </p:cTn>
                                        <p:tgtEl>
                                          <p:spTgt spid="231427">
                                            <p:txEl>
                                              <p:pRg st="4" end="4"/>
                                            </p:txEl>
                                          </p:spTgt>
                                        </p:tgtEl>
                                        <p:attrNameLst>
                                          <p:attrName>style.visibility</p:attrName>
                                        </p:attrNameLst>
                                      </p:cBhvr>
                                      <p:to>
                                        <p:strVal val="visible"/>
                                      </p:to>
                                    </p:set>
                                    <p:anim to="" calcmode="lin" valueType="num">
                                      <p:cBhvr>
                                        <p:cTn id="25" dur="1" fill="hold"/>
                                        <p:tgtEl>
                                          <p:spTgt spid="231427">
                                            <p:txEl>
                                              <p:pRg st="4" end="4"/>
                                            </p:txEl>
                                          </p:spTgt>
                                        </p:tgtEl>
                                        <p:attrNameLst>
                                          <p:attrName/>
                                        </p:attrNameLst>
                                      </p:cBhvr>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4" presetClass="entr" presetSubtype="0" fill="hold" grpId="0" nodeType="clickEffect">
                                  <p:stCondLst>
                                    <p:cond delay="0"/>
                                  </p:stCondLst>
                                  <p:childTnLst>
                                    <p:set>
                                      <p:cBhvr>
                                        <p:cTn id="29" dur="1" fill="hold">
                                          <p:stCondLst>
                                            <p:cond delay="499"/>
                                          </p:stCondLst>
                                        </p:cTn>
                                        <p:tgtEl>
                                          <p:spTgt spid="231427">
                                            <p:txEl>
                                              <p:pRg st="5" end="5"/>
                                            </p:txEl>
                                          </p:spTgt>
                                        </p:tgtEl>
                                        <p:attrNameLst>
                                          <p:attrName>style.visibility</p:attrName>
                                        </p:attrNameLst>
                                      </p:cBhvr>
                                      <p:to>
                                        <p:strVal val="visible"/>
                                      </p:to>
                                    </p:set>
                                    <p:anim to="" calcmode="lin" valueType="num">
                                      <p:cBhvr>
                                        <p:cTn id="30" dur="1" fill="hold"/>
                                        <p:tgtEl>
                                          <p:spTgt spid="231427">
                                            <p:txEl>
                                              <p:pRg st="5" end="5"/>
                                            </p:txEl>
                                          </p:spTgt>
                                        </p:tgtEl>
                                        <p:attrNameLst>
                                          <p:attrName/>
                                        </p:attrNameLst>
                                      </p:cBhvr>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4" presetClass="entr" presetSubtype="0" fill="hold" grpId="0" nodeType="clickEffect">
                                  <p:stCondLst>
                                    <p:cond delay="0"/>
                                  </p:stCondLst>
                                  <p:childTnLst>
                                    <p:set>
                                      <p:cBhvr>
                                        <p:cTn id="34" dur="1" fill="hold">
                                          <p:stCondLst>
                                            <p:cond delay="499"/>
                                          </p:stCondLst>
                                        </p:cTn>
                                        <p:tgtEl>
                                          <p:spTgt spid="231427">
                                            <p:txEl>
                                              <p:pRg st="6" end="6"/>
                                            </p:txEl>
                                          </p:spTgt>
                                        </p:tgtEl>
                                        <p:attrNameLst>
                                          <p:attrName>style.visibility</p:attrName>
                                        </p:attrNameLst>
                                      </p:cBhvr>
                                      <p:to>
                                        <p:strVal val="visible"/>
                                      </p:to>
                                    </p:set>
                                    <p:anim to="" calcmode="lin" valueType="num">
                                      <p:cBhvr>
                                        <p:cTn id="35" dur="1" fill="hold"/>
                                        <p:tgtEl>
                                          <p:spTgt spid="231427">
                                            <p:txEl>
                                              <p:pRg st="6" end="6"/>
                                            </p:txEl>
                                          </p:spTgt>
                                        </p:tgtEl>
                                        <p:attrNameLst>
                                          <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4" presetClass="entr" presetSubtype="0" fill="hold" grpId="0" nodeType="clickEffect">
                                  <p:stCondLst>
                                    <p:cond delay="0"/>
                                  </p:stCondLst>
                                  <p:childTnLst>
                                    <p:set>
                                      <p:cBhvr>
                                        <p:cTn id="39" dur="1" fill="hold">
                                          <p:stCondLst>
                                            <p:cond delay="499"/>
                                          </p:stCondLst>
                                        </p:cTn>
                                        <p:tgtEl>
                                          <p:spTgt spid="231427">
                                            <p:txEl>
                                              <p:pRg st="7" end="7"/>
                                            </p:txEl>
                                          </p:spTgt>
                                        </p:tgtEl>
                                        <p:attrNameLst>
                                          <p:attrName>style.visibility</p:attrName>
                                        </p:attrNameLst>
                                      </p:cBhvr>
                                      <p:to>
                                        <p:strVal val="visible"/>
                                      </p:to>
                                    </p:set>
                                    <p:anim to="" calcmode="lin" valueType="num">
                                      <p:cBhvr>
                                        <p:cTn id="40" dur="1" fill="hold"/>
                                        <p:tgtEl>
                                          <p:spTgt spid="231427">
                                            <p:txEl>
                                              <p:pRg st="7" end="7"/>
                                            </p:txEl>
                                          </p:spTgt>
                                        </p:tgtEl>
                                        <p:attrNameLst>
                                          <p:attrName/>
                                        </p:attrNameLst>
                                      </p:cBhvr>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4" presetClass="entr" presetSubtype="0" fill="hold" grpId="0" nodeType="clickEffect">
                                  <p:stCondLst>
                                    <p:cond delay="0"/>
                                  </p:stCondLst>
                                  <p:childTnLst>
                                    <p:set>
                                      <p:cBhvr>
                                        <p:cTn id="44" dur="1" fill="hold">
                                          <p:stCondLst>
                                            <p:cond delay="499"/>
                                          </p:stCondLst>
                                        </p:cTn>
                                        <p:tgtEl>
                                          <p:spTgt spid="231427">
                                            <p:txEl>
                                              <p:pRg st="8" end="8"/>
                                            </p:txEl>
                                          </p:spTgt>
                                        </p:tgtEl>
                                        <p:attrNameLst>
                                          <p:attrName>style.visibility</p:attrName>
                                        </p:attrNameLst>
                                      </p:cBhvr>
                                      <p:to>
                                        <p:strVal val="visible"/>
                                      </p:to>
                                    </p:set>
                                    <p:anim to="" calcmode="lin" valueType="num">
                                      <p:cBhvr>
                                        <p:cTn id="45" dur="1" fill="hold"/>
                                        <p:tgtEl>
                                          <p:spTgt spid="231427">
                                            <p:txEl>
                                              <p:pRg st="8" end="8"/>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0"/>
            <a:ext cx="7772400" cy="685800"/>
          </a:xfrm>
        </p:spPr>
        <p:txBody>
          <a:bodyPr lIns="92075" tIns="46038" rIns="92075" bIns="46038"/>
          <a:lstStyle/>
          <a:p>
            <a:pPr algn="ctr" eaLnBrk="1" hangingPunct="1"/>
            <a:r>
              <a:rPr lang="en-US" sz="3600" dirty="0"/>
              <a:t>Externalizing Rules and Time</a:t>
            </a:r>
          </a:p>
        </p:txBody>
      </p:sp>
      <p:sp>
        <p:nvSpPr>
          <p:cNvPr id="66563" name="Rectangle 3"/>
          <p:cNvSpPr>
            <a:spLocks noGrp="1" noChangeArrowheads="1"/>
          </p:cNvSpPr>
          <p:nvPr>
            <p:ph type="body" idx="1"/>
          </p:nvPr>
        </p:nvSpPr>
        <p:spPr>
          <a:xfrm>
            <a:off x="228600" y="609600"/>
            <a:ext cx="7543800" cy="5715000"/>
          </a:xfrm>
        </p:spPr>
        <p:txBody>
          <a:bodyPr lIns="92075" tIns="46038" rIns="92075" bIns="46038"/>
          <a:lstStyle/>
          <a:p>
            <a:pPr eaLnBrk="1" hangingPunct="1">
              <a:lnSpc>
                <a:spcPct val="80000"/>
              </a:lnSpc>
            </a:pPr>
            <a:r>
              <a:rPr lang="en-US" sz="2800" dirty="0"/>
              <a:t>Post rules on posters at front of class for each work period,</a:t>
            </a:r>
          </a:p>
          <a:p>
            <a:pPr eaLnBrk="1" hangingPunct="1">
              <a:lnSpc>
                <a:spcPct val="80000"/>
              </a:lnSpc>
            </a:pPr>
            <a:r>
              <a:rPr lang="en-US" sz="2800" dirty="0"/>
              <a:t>Use 3-sided stop sign for rules for young kids.  Show the appropriate side for each activity:  </a:t>
            </a:r>
            <a:r>
              <a:rPr lang="en-US" sz="2000" dirty="0"/>
              <a:t>red side = lecture rules; yellow side = desk work rules; greenside  = play rules</a:t>
            </a:r>
          </a:p>
          <a:p>
            <a:pPr eaLnBrk="1" hangingPunct="1">
              <a:lnSpc>
                <a:spcPct val="80000"/>
              </a:lnSpc>
            </a:pPr>
            <a:r>
              <a:rPr lang="en-US" sz="2800" dirty="0"/>
              <a:t>Laminated color-coded card sets placed on desk with each card listing the basic rules or steps to be followed for each subject or class activity in school or each recurring task (i.e. homework) or chore (clean up).</a:t>
            </a:r>
          </a:p>
          <a:p>
            <a:pPr eaLnBrk="1" hangingPunct="1">
              <a:lnSpc>
                <a:spcPct val="80000"/>
              </a:lnSpc>
            </a:pPr>
            <a:r>
              <a:rPr lang="en-US" sz="2800" dirty="0"/>
              <a:t>Child reviews the posted rules or steps and then verbally restates them at the start of each activity.  Child can also place a checkmark next to each step as it is done.</a:t>
            </a:r>
          </a:p>
          <a:p>
            <a:pPr eaLnBrk="1" hangingPunct="1">
              <a:lnSpc>
                <a:spcPct val="80000"/>
              </a:lnSpc>
            </a:pPr>
            <a:r>
              <a:rPr lang="en-US" sz="2800" dirty="0"/>
              <a:t>Use timers, watches, large clocks, etc. if the task has a time limit.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5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66563">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66563">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6656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4" fill="hold" grpId="0" nodeType="clickEffect">
                                  <p:stCondLst>
                                    <p:cond delay="0"/>
                                  </p:stCondLst>
                                  <p:childTnLst>
                                    <p:set>
                                      <p:cBhvr>
                                        <p:cTn id="14" dur="1" fill="hold">
                                          <p:stCondLst>
                                            <p:cond delay="0"/>
                                          </p:stCondLst>
                                        </p:cTn>
                                        <p:tgtEl>
                                          <p:spTgt spid="66563">
                                            <p:txEl>
                                              <p:pRg st="1" end="1"/>
                                            </p:txEl>
                                          </p:spTgt>
                                        </p:tgtEl>
                                        <p:attrNameLst>
                                          <p:attrName>style.visibility</p:attrName>
                                        </p:attrNameLst>
                                      </p:cBhvr>
                                      <p:to>
                                        <p:strVal val="visible"/>
                                      </p:to>
                                    </p:set>
                                    <p:anim calcmode="lin" valueType="num">
                                      <p:cBhvr>
                                        <p:cTn id="15" dur="500" fill="hold"/>
                                        <p:tgtEl>
                                          <p:spTgt spid="6656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66563">
                                            <p:txEl>
                                              <p:pRg st="1" end="1"/>
                                            </p:txEl>
                                          </p:spTgt>
                                        </p:tgtEl>
                                        <p:attrNameLst>
                                          <p:attrName>ppt_y</p:attrName>
                                        </p:attrNameLst>
                                      </p:cBhvr>
                                      <p:tavLst>
                                        <p:tav tm="0">
                                          <p:val>
                                            <p:strVal val="#ppt_y+#ppt_h/2"/>
                                          </p:val>
                                        </p:tav>
                                        <p:tav tm="100000">
                                          <p:val>
                                            <p:strVal val="#ppt_y"/>
                                          </p:val>
                                        </p:tav>
                                      </p:tavLst>
                                    </p:anim>
                                    <p:anim calcmode="lin" valueType="num">
                                      <p:cBhvr>
                                        <p:cTn id="17" dur="500" fill="hold"/>
                                        <p:tgtEl>
                                          <p:spTgt spid="66563">
                                            <p:txEl>
                                              <p:pRg st="1" end="1"/>
                                            </p:txEl>
                                          </p:spTgt>
                                        </p:tgtEl>
                                        <p:attrNameLst>
                                          <p:attrName>ppt_w</p:attrName>
                                        </p:attrNameLst>
                                      </p:cBhvr>
                                      <p:tavLst>
                                        <p:tav tm="0">
                                          <p:val>
                                            <p:strVal val="#ppt_w"/>
                                          </p:val>
                                        </p:tav>
                                        <p:tav tm="100000">
                                          <p:val>
                                            <p:strVal val="#ppt_w"/>
                                          </p:val>
                                        </p:tav>
                                      </p:tavLst>
                                    </p:anim>
                                    <p:anim calcmode="lin" valueType="num">
                                      <p:cBhvr>
                                        <p:cTn id="18" dur="500" fill="hold"/>
                                        <p:tgtEl>
                                          <p:spTgt spid="6656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4" fill="hold" grpId="0" nodeType="clickEffect">
                                  <p:stCondLst>
                                    <p:cond delay="0"/>
                                  </p:stCondLst>
                                  <p:childTnLst>
                                    <p:set>
                                      <p:cBhvr>
                                        <p:cTn id="22" dur="1" fill="hold">
                                          <p:stCondLst>
                                            <p:cond delay="0"/>
                                          </p:stCondLst>
                                        </p:cTn>
                                        <p:tgtEl>
                                          <p:spTgt spid="66563">
                                            <p:txEl>
                                              <p:pRg st="2" end="2"/>
                                            </p:txEl>
                                          </p:spTgt>
                                        </p:tgtEl>
                                        <p:attrNameLst>
                                          <p:attrName>style.visibility</p:attrName>
                                        </p:attrNameLst>
                                      </p:cBhvr>
                                      <p:to>
                                        <p:strVal val="visible"/>
                                      </p:to>
                                    </p:set>
                                    <p:anim calcmode="lin" valueType="num">
                                      <p:cBhvr>
                                        <p:cTn id="23" dur="500" fill="hold"/>
                                        <p:tgtEl>
                                          <p:spTgt spid="66563">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66563">
                                            <p:txEl>
                                              <p:pRg st="2" end="2"/>
                                            </p:txEl>
                                          </p:spTgt>
                                        </p:tgtEl>
                                        <p:attrNameLst>
                                          <p:attrName>ppt_y</p:attrName>
                                        </p:attrNameLst>
                                      </p:cBhvr>
                                      <p:tavLst>
                                        <p:tav tm="0">
                                          <p:val>
                                            <p:strVal val="#ppt_y+#ppt_h/2"/>
                                          </p:val>
                                        </p:tav>
                                        <p:tav tm="100000">
                                          <p:val>
                                            <p:strVal val="#ppt_y"/>
                                          </p:val>
                                        </p:tav>
                                      </p:tavLst>
                                    </p:anim>
                                    <p:anim calcmode="lin" valueType="num">
                                      <p:cBhvr>
                                        <p:cTn id="25" dur="500" fill="hold"/>
                                        <p:tgtEl>
                                          <p:spTgt spid="66563">
                                            <p:txEl>
                                              <p:pRg st="2" end="2"/>
                                            </p:txEl>
                                          </p:spTgt>
                                        </p:tgtEl>
                                        <p:attrNameLst>
                                          <p:attrName>ppt_w</p:attrName>
                                        </p:attrNameLst>
                                      </p:cBhvr>
                                      <p:tavLst>
                                        <p:tav tm="0">
                                          <p:val>
                                            <p:strVal val="#ppt_w"/>
                                          </p:val>
                                        </p:tav>
                                        <p:tav tm="100000">
                                          <p:val>
                                            <p:strVal val="#ppt_w"/>
                                          </p:val>
                                        </p:tav>
                                      </p:tavLst>
                                    </p:anim>
                                    <p:anim calcmode="lin" valueType="num">
                                      <p:cBhvr>
                                        <p:cTn id="26" dur="500" fill="hold"/>
                                        <p:tgtEl>
                                          <p:spTgt spid="6656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4" fill="hold" grpId="0" nodeType="clickEffect">
                                  <p:stCondLst>
                                    <p:cond delay="0"/>
                                  </p:stCondLst>
                                  <p:childTnLst>
                                    <p:set>
                                      <p:cBhvr>
                                        <p:cTn id="30" dur="1" fill="hold">
                                          <p:stCondLst>
                                            <p:cond delay="0"/>
                                          </p:stCondLst>
                                        </p:cTn>
                                        <p:tgtEl>
                                          <p:spTgt spid="66563">
                                            <p:txEl>
                                              <p:pRg st="3" end="3"/>
                                            </p:txEl>
                                          </p:spTgt>
                                        </p:tgtEl>
                                        <p:attrNameLst>
                                          <p:attrName>style.visibility</p:attrName>
                                        </p:attrNameLst>
                                      </p:cBhvr>
                                      <p:to>
                                        <p:strVal val="visible"/>
                                      </p:to>
                                    </p:set>
                                    <p:anim calcmode="lin" valueType="num">
                                      <p:cBhvr>
                                        <p:cTn id="31" dur="500" fill="hold"/>
                                        <p:tgtEl>
                                          <p:spTgt spid="66563">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66563">
                                            <p:txEl>
                                              <p:pRg st="3" end="3"/>
                                            </p:txEl>
                                          </p:spTgt>
                                        </p:tgtEl>
                                        <p:attrNameLst>
                                          <p:attrName>ppt_y</p:attrName>
                                        </p:attrNameLst>
                                      </p:cBhvr>
                                      <p:tavLst>
                                        <p:tav tm="0">
                                          <p:val>
                                            <p:strVal val="#ppt_y+#ppt_h/2"/>
                                          </p:val>
                                        </p:tav>
                                        <p:tav tm="100000">
                                          <p:val>
                                            <p:strVal val="#ppt_y"/>
                                          </p:val>
                                        </p:tav>
                                      </p:tavLst>
                                    </p:anim>
                                    <p:anim calcmode="lin" valueType="num">
                                      <p:cBhvr>
                                        <p:cTn id="33" dur="500" fill="hold"/>
                                        <p:tgtEl>
                                          <p:spTgt spid="66563">
                                            <p:txEl>
                                              <p:pRg st="3" end="3"/>
                                            </p:txEl>
                                          </p:spTgt>
                                        </p:tgtEl>
                                        <p:attrNameLst>
                                          <p:attrName>ppt_w</p:attrName>
                                        </p:attrNameLst>
                                      </p:cBhvr>
                                      <p:tavLst>
                                        <p:tav tm="0">
                                          <p:val>
                                            <p:strVal val="#ppt_w"/>
                                          </p:val>
                                        </p:tav>
                                        <p:tav tm="100000">
                                          <p:val>
                                            <p:strVal val="#ppt_w"/>
                                          </p:val>
                                        </p:tav>
                                      </p:tavLst>
                                    </p:anim>
                                    <p:anim calcmode="lin" valueType="num">
                                      <p:cBhvr>
                                        <p:cTn id="34" dur="500" fill="hold"/>
                                        <p:tgtEl>
                                          <p:spTgt spid="6656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4" fill="hold" grpId="0" nodeType="clickEffect">
                                  <p:stCondLst>
                                    <p:cond delay="0"/>
                                  </p:stCondLst>
                                  <p:childTnLst>
                                    <p:set>
                                      <p:cBhvr>
                                        <p:cTn id="38" dur="1" fill="hold">
                                          <p:stCondLst>
                                            <p:cond delay="0"/>
                                          </p:stCondLst>
                                        </p:cTn>
                                        <p:tgtEl>
                                          <p:spTgt spid="66563">
                                            <p:txEl>
                                              <p:pRg st="4" end="4"/>
                                            </p:txEl>
                                          </p:spTgt>
                                        </p:tgtEl>
                                        <p:attrNameLst>
                                          <p:attrName>style.visibility</p:attrName>
                                        </p:attrNameLst>
                                      </p:cBhvr>
                                      <p:to>
                                        <p:strVal val="visible"/>
                                      </p:to>
                                    </p:set>
                                    <p:anim calcmode="lin" valueType="num">
                                      <p:cBhvr>
                                        <p:cTn id="39" dur="500" fill="hold"/>
                                        <p:tgtEl>
                                          <p:spTgt spid="66563">
                                            <p:txEl>
                                              <p:pRg st="4" end="4"/>
                                            </p:txEl>
                                          </p:spTgt>
                                        </p:tgtEl>
                                        <p:attrNameLst>
                                          <p:attrName>ppt_x</p:attrName>
                                        </p:attrNameLst>
                                      </p:cBhvr>
                                      <p:tavLst>
                                        <p:tav tm="0">
                                          <p:val>
                                            <p:strVal val="#ppt_x"/>
                                          </p:val>
                                        </p:tav>
                                        <p:tav tm="100000">
                                          <p:val>
                                            <p:strVal val="#ppt_x"/>
                                          </p:val>
                                        </p:tav>
                                      </p:tavLst>
                                    </p:anim>
                                    <p:anim calcmode="lin" valueType="num">
                                      <p:cBhvr>
                                        <p:cTn id="40" dur="500" fill="hold"/>
                                        <p:tgtEl>
                                          <p:spTgt spid="66563">
                                            <p:txEl>
                                              <p:pRg st="4" end="4"/>
                                            </p:txEl>
                                          </p:spTgt>
                                        </p:tgtEl>
                                        <p:attrNameLst>
                                          <p:attrName>ppt_y</p:attrName>
                                        </p:attrNameLst>
                                      </p:cBhvr>
                                      <p:tavLst>
                                        <p:tav tm="0">
                                          <p:val>
                                            <p:strVal val="#ppt_y+#ppt_h/2"/>
                                          </p:val>
                                        </p:tav>
                                        <p:tav tm="100000">
                                          <p:val>
                                            <p:strVal val="#ppt_y"/>
                                          </p:val>
                                        </p:tav>
                                      </p:tavLst>
                                    </p:anim>
                                    <p:anim calcmode="lin" valueType="num">
                                      <p:cBhvr>
                                        <p:cTn id="41" dur="500" fill="hold"/>
                                        <p:tgtEl>
                                          <p:spTgt spid="66563">
                                            <p:txEl>
                                              <p:pRg st="4" end="4"/>
                                            </p:txEl>
                                          </p:spTgt>
                                        </p:tgtEl>
                                        <p:attrNameLst>
                                          <p:attrName>ppt_w</p:attrName>
                                        </p:attrNameLst>
                                      </p:cBhvr>
                                      <p:tavLst>
                                        <p:tav tm="0">
                                          <p:val>
                                            <p:strVal val="#ppt_w"/>
                                          </p:val>
                                        </p:tav>
                                        <p:tav tm="100000">
                                          <p:val>
                                            <p:strVal val="#ppt_w"/>
                                          </p:val>
                                        </p:tav>
                                      </p:tavLst>
                                    </p:anim>
                                    <p:anim calcmode="lin" valueType="num">
                                      <p:cBhvr>
                                        <p:cTn id="42" dur="500" fill="hold"/>
                                        <p:tgtEl>
                                          <p:spTgt spid="6656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a:t>Large 12” Timer</a:t>
            </a:r>
            <a:br>
              <a:rPr lang="en-US" dirty="0"/>
            </a:br>
            <a:r>
              <a:rPr lang="en-US" sz="2400" dirty="0" err="1"/>
              <a:t>Amazon.com</a:t>
            </a:r>
            <a:endParaRPr lang="en-US" dirty="0"/>
          </a:p>
        </p:txBody>
      </p:sp>
      <p:pic>
        <p:nvPicPr>
          <p:cNvPr id="16387" name="Content Placeholder 3" descr="Large Timer.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 y="2133600"/>
            <a:ext cx="2819400" cy="2590800"/>
          </a:xfrm>
        </p:spPr>
      </p:pic>
      <p:sp>
        <p:nvSpPr>
          <p:cNvPr id="16388" name="Rectangle 4"/>
          <p:cNvSpPr>
            <a:spLocks noChangeArrowheads="1"/>
          </p:cNvSpPr>
          <p:nvPr/>
        </p:nvSpPr>
        <p:spPr bwMode="auto">
          <a:xfrm>
            <a:off x="3048000" y="1600200"/>
            <a:ext cx="4572000" cy="3970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eaLnBrk="0" hangingPunct="0"/>
            <a:r>
              <a:rPr lang="en-US"/>
              <a:t>The Large Time Timer is designed to be wall hung for classroom and group activities. It’s large size (12 inches square) and bold dial numerals make this timer easier to read for visually impaired users, as well. </a:t>
            </a:r>
            <a:r>
              <a:rPr lang="en-US" b="1"/>
              <a:t>How it works:</a:t>
            </a:r>
            <a:endParaRPr lang="en-US"/>
          </a:p>
          <a:p>
            <a:pPr eaLnBrk="0" hangingPunct="0"/>
            <a:r>
              <a:rPr lang="en-US"/>
              <a:t>To set the Large Time Timer, move the red disc counterclockwise to the desired time interval. The disc diminishes as time elapses until no red is visible on the timer face. The disc may be moved clockwise or counterclockwise without harming the mechanism, however gentle handling will prolong the life of the timer.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152400"/>
            <a:ext cx="7772400" cy="685800"/>
          </a:xfrm>
        </p:spPr>
        <p:txBody>
          <a:bodyPr lIns="92075" tIns="46038" rIns="92075" bIns="46038"/>
          <a:lstStyle/>
          <a:p>
            <a:pPr algn="ctr" eaLnBrk="1" hangingPunct="1"/>
            <a:r>
              <a:rPr lang="en-US" dirty="0"/>
              <a:t>Disciplinary Tactics</a:t>
            </a:r>
          </a:p>
        </p:txBody>
      </p:sp>
      <p:sp>
        <p:nvSpPr>
          <p:cNvPr id="68611" name="Rectangle 3"/>
          <p:cNvSpPr>
            <a:spLocks noGrp="1" noChangeArrowheads="1"/>
          </p:cNvSpPr>
          <p:nvPr>
            <p:ph type="body" idx="1"/>
          </p:nvPr>
        </p:nvSpPr>
        <p:spPr>
          <a:xfrm>
            <a:off x="152400" y="838200"/>
            <a:ext cx="7620000" cy="5334000"/>
          </a:xfrm>
        </p:spPr>
        <p:txBody>
          <a:bodyPr lIns="92075" tIns="46038" rIns="92075" bIns="46038"/>
          <a:lstStyle/>
          <a:p>
            <a:pPr eaLnBrk="1" hangingPunct="1">
              <a:lnSpc>
                <a:spcPct val="90000"/>
              </a:lnSpc>
            </a:pPr>
            <a:r>
              <a:rPr lang="en-US" sz="2800" dirty="0"/>
              <a:t>Incentives for appropriate behavior must be present for punishment (loss of reward access) to be effective</a:t>
            </a:r>
          </a:p>
          <a:p>
            <a:pPr eaLnBrk="1" hangingPunct="1">
              <a:lnSpc>
                <a:spcPct val="90000"/>
              </a:lnSpc>
            </a:pPr>
            <a:r>
              <a:rPr lang="en-US" sz="2800" dirty="0"/>
              <a:t>But all-reward programs do not last long with ADHD children unless accompanied with punishment tactics</a:t>
            </a:r>
          </a:p>
          <a:p>
            <a:pPr eaLnBrk="1" hangingPunct="1">
              <a:lnSpc>
                <a:spcPct val="90000"/>
              </a:lnSpc>
            </a:pPr>
            <a:r>
              <a:rPr lang="en-US" sz="2800" dirty="0"/>
              <a:t>Swift justice is the key to discipline </a:t>
            </a:r>
          </a:p>
          <a:p>
            <a:pPr eaLnBrk="1" hangingPunct="1">
              <a:lnSpc>
                <a:spcPct val="90000"/>
              </a:lnSpc>
            </a:pPr>
            <a:r>
              <a:rPr lang="en-US" sz="2800" dirty="0"/>
              <a:t>Mild, private, direct reprimands work – personalize it</a:t>
            </a:r>
          </a:p>
          <a:p>
            <a:pPr eaLnBrk="1" hangingPunct="1">
              <a:lnSpc>
                <a:spcPct val="90000"/>
              </a:lnSpc>
            </a:pPr>
            <a:r>
              <a:rPr lang="en-US" sz="2800" dirty="0"/>
              <a:t>Response Cost (loss of tokens) </a:t>
            </a:r>
          </a:p>
          <a:p>
            <a:pPr eaLnBrk="1" hangingPunct="1">
              <a:lnSpc>
                <a:spcPct val="90000"/>
              </a:lnSpc>
            </a:pPr>
            <a:r>
              <a:rPr lang="en-US" sz="2800" dirty="0"/>
              <a:t>“Do A Task” (a variation on time out)</a:t>
            </a:r>
          </a:p>
          <a:p>
            <a:pPr lvl="1" eaLnBrk="1" hangingPunct="1">
              <a:lnSpc>
                <a:spcPct val="90000"/>
              </a:lnSpc>
            </a:pPr>
            <a:r>
              <a:rPr lang="en-US" sz="2000" dirty="0"/>
              <a:t>Desk at back of class with worksheets</a:t>
            </a:r>
          </a:p>
          <a:p>
            <a:pPr lvl="1" eaLnBrk="1" hangingPunct="1">
              <a:lnSpc>
                <a:spcPct val="90000"/>
              </a:lnSpc>
            </a:pPr>
            <a:r>
              <a:rPr lang="en-US" sz="2000" dirty="0"/>
              <a:t>Child told what they did wrong and given a number</a:t>
            </a:r>
          </a:p>
          <a:p>
            <a:pPr lvl="1" eaLnBrk="1" hangingPunct="1">
              <a:lnSpc>
                <a:spcPct val="90000"/>
              </a:lnSpc>
            </a:pPr>
            <a:r>
              <a:rPr lang="en-US" sz="2000" dirty="0"/>
              <a:t>Child does that number of worksheets while timed out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8611">
                                            <p:txEl>
                                              <p:pRg st="0" end="0"/>
                                            </p:txEl>
                                          </p:spTgt>
                                        </p:tgtEl>
                                        <p:attrNameLst>
                                          <p:attrName>style.visibility</p:attrName>
                                        </p:attrNameLst>
                                      </p:cBhvr>
                                      <p:to>
                                        <p:strVal val="visible"/>
                                      </p:to>
                                    </p:set>
                                    <p:anim to="" calcmode="lin" valueType="num">
                                      <p:cBhvr>
                                        <p:cTn id="7" dur="1" fill="hold"/>
                                        <p:tgtEl>
                                          <p:spTgt spid="6861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68611">
                                            <p:txEl>
                                              <p:pRg st="1" end="1"/>
                                            </p:txEl>
                                          </p:spTgt>
                                        </p:tgtEl>
                                        <p:attrNameLst>
                                          <p:attrName>style.visibility</p:attrName>
                                        </p:attrNameLst>
                                      </p:cBhvr>
                                      <p:to>
                                        <p:strVal val="visible"/>
                                      </p:to>
                                    </p:set>
                                    <p:anim to="" calcmode="lin" valueType="num">
                                      <p:cBhvr>
                                        <p:cTn id="12" dur="1" fill="hold"/>
                                        <p:tgtEl>
                                          <p:spTgt spid="68611">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68611">
                                            <p:txEl>
                                              <p:pRg st="2" end="2"/>
                                            </p:txEl>
                                          </p:spTgt>
                                        </p:tgtEl>
                                        <p:attrNameLst>
                                          <p:attrName>style.visibility</p:attrName>
                                        </p:attrNameLst>
                                      </p:cBhvr>
                                      <p:to>
                                        <p:strVal val="visible"/>
                                      </p:to>
                                    </p:set>
                                    <p:anim to="" calcmode="lin" valueType="num">
                                      <p:cBhvr>
                                        <p:cTn id="17" dur="1" fill="hold"/>
                                        <p:tgtEl>
                                          <p:spTgt spid="68611">
                                            <p:txEl>
                                              <p:pRg st="2" end="2"/>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68611">
                                            <p:txEl>
                                              <p:pRg st="3" end="3"/>
                                            </p:txEl>
                                          </p:spTgt>
                                        </p:tgtEl>
                                        <p:attrNameLst>
                                          <p:attrName>style.visibility</p:attrName>
                                        </p:attrNameLst>
                                      </p:cBhvr>
                                      <p:to>
                                        <p:strVal val="visible"/>
                                      </p:to>
                                    </p:set>
                                    <p:anim to="" calcmode="lin" valueType="num">
                                      <p:cBhvr>
                                        <p:cTn id="22" dur="1" fill="hold"/>
                                        <p:tgtEl>
                                          <p:spTgt spid="68611">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499"/>
                                          </p:stCondLst>
                                        </p:cTn>
                                        <p:tgtEl>
                                          <p:spTgt spid="68611">
                                            <p:txEl>
                                              <p:pRg st="4" end="4"/>
                                            </p:txEl>
                                          </p:spTgt>
                                        </p:tgtEl>
                                        <p:attrNameLst>
                                          <p:attrName>style.visibility</p:attrName>
                                        </p:attrNameLst>
                                      </p:cBhvr>
                                      <p:to>
                                        <p:strVal val="visible"/>
                                      </p:to>
                                    </p:set>
                                    <p:anim to="" calcmode="lin" valueType="num">
                                      <p:cBhvr>
                                        <p:cTn id="27" dur="1" fill="hold"/>
                                        <p:tgtEl>
                                          <p:spTgt spid="68611">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499"/>
                                          </p:stCondLst>
                                        </p:cTn>
                                        <p:tgtEl>
                                          <p:spTgt spid="68611">
                                            <p:txEl>
                                              <p:pRg st="5" end="5"/>
                                            </p:txEl>
                                          </p:spTgt>
                                        </p:tgtEl>
                                        <p:attrNameLst>
                                          <p:attrName>style.visibility</p:attrName>
                                        </p:attrNameLst>
                                      </p:cBhvr>
                                      <p:to>
                                        <p:strVal val="visible"/>
                                      </p:to>
                                    </p:set>
                                    <p:anim to="" calcmode="lin" valueType="num">
                                      <p:cBhvr>
                                        <p:cTn id="32" dur="1" fill="hold"/>
                                        <p:tgtEl>
                                          <p:spTgt spid="68611">
                                            <p:txEl>
                                              <p:pRg st="5" end="5"/>
                                            </p:txEl>
                                          </p:spTgt>
                                        </p:tgtEl>
                                        <p:attrNameLst>
                                          <p:attrName/>
                                        </p:attrNameLst>
                                      </p:cBhvr>
                                    </p:anim>
                                  </p:childTnLst>
                                </p:cTn>
                              </p:par>
                              <p:par>
                                <p:cTn id="33" presetID="24" presetClass="entr" presetSubtype="0" fill="hold" grpId="0" nodeType="withEffect">
                                  <p:stCondLst>
                                    <p:cond delay="0"/>
                                  </p:stCondLst>
                                  <p:childTnLst>
                                    <p:set>
                                      <p:cBhvr>
                                        <p:cTn id="34" dur="1" fill="hold">
                                          <p:stCondLst>
                                            <p:cond delay="499"/>
                                          </p:stCondLst>
                                        </p:cTn>
                                        <p:tgtEl>
                                          <p:spTgt spid="68611">
                                            <p:txEl>
                                              <p:pRg st="6" end="6"/>
                                            </p:txEl>
                                          </p:spTgt>
                                        </p:tgtEl>
                                        <p:attrNameLst>
                                          <p:attrName>style.visibility</p:attrName>
                                        </p:attrNameLst>
                                      </p:cBhvr>
                                      <p:to>
                                        <p:strVal val="visible"/>
                                      </p:to>
                                    </p:set>
                                    <p:anim to="" calcmode="lin" valueType="num">
                                      <p:cBhvr>
                                        <p:cTn id="35" dur="1" fill="hold"/>
                                        <p:tgtEl>
                                          <p:spTgt spid="68611">
                                            <p:txEl>
                                              <p:pRg st="6" end="6"/>
                                            </p:txEl>
                                          </p:spTgt>
                                        </p:tgtEl>
                                        <p:attrNameLst>
                                          <p:attrName/>
                                        </p:attrNameLst>
                                      </p:cBhvr>
                                    </p:anim>
                                  </p:childTnLst>
                                </p:cTn>
                              </p:par>
                              <p:par>
                                <p:cTn id="36" presetID="24" presetClass="entr" presetSubtype="0" fill="hold" grpId="0" nodeType="withEffect">
                                  <p:stCondLst>
                                    <p:cond delay="0"/>
                                  </p:stCondLst>
                                  <p:childTnLst>
                                    <p:set>
                                      <p:cBhvr>
                                        <p:cTn id="37" dur="1" fill="hold">
                                          <p:stCondLst>
                                            <p:cond delay="499"/>
                                          </p:stCondLst>
                                        </p:cTn>
                                        <p:tgtEl>
                                          <p:spTgt spid="68611">
                                            <p:txEl>
                                              <p:pRg st="7" end="7"/>
                                            </p:txEl>
                                          </p:spTgt>
                                        </p:tgtEl>
                                        <p:attrNameLst>
                                          <p:attrName>style.visibility</p:attrName>
                                        </p:attrNameLst>
                                      </p:cBhvr>
                                      <p:to>
                                        <p:strVal val="visible"/>
                                      </p:to>
                                    </p:set>
                                    <p:anim to="" calcmode="lin" valueType="num">
                                      <p:cBhvr>
                                        <p:cTn id="38" dur="1" fill="hold"/>
                                        <p:tgtEl>
                                          <p:spTgt spid="68611">
                                            <p:txEl>
                                              <p:pRg st="7" end="7"/>
                                            </p:txEl>
                                          </p:spTgt>
                                        </p:tgtEl>
                                        <p:attrNameLst>
                                          <p:attrName/>
                                        </p:attrNameLst>
                                      </p:cBhvr>
                                    </p:anim>
                                  </p:childTnLst>
                                </p:cTn>
                              </p:par>
                              <p:par>
                                <p:cTn id="39" presetID="24" presetClass="entr" presetSubtype="0" fill="hold" grpId="0" nodeType="withEffect">
                                  <p:stCondLst>
                                    <p:cond delay="0"/>
                                  </p:stCondLst>
                                  <p:childTnLst>
                                    <p:set>
                                      <p:cBhvr>
                                        <p:cTn id="40" dur="1" fill="hold">
                                          <p:stCondLst>
                                            <p:cond delay="499"/>
                                          </p:stCondLst>
                                        </p:cTn>
                                        <p:tgtEl>
                                          <p:spTgt spid="68611">
                                            <p:txEl>
                                              <p:pRg st="8" end="8"/>
                                            </p:txEl>
                                          </p:spTgt>
                                        </p:tgtEl>
                                        <p:attrNameLst>
                                          <p:attrName>style.visibility</p:attrName>
                                        </p:attrNameLst>
                                      </p:cBhvr>
                                      <p:to>
                                        <p:strVal val="visible"/>
                                      </p:to>
                                    </p:set>
                                    <p:anim to="" calcmode="lin" valueType="num">
                                      <p:cBhvr>
                                        <p:cTn id="41" dur="1" fill="hold"/>
                                        <p:tgtEl>
                                          <p:spTgt spid="68611">
                                            <p:txEl>
                                              <p:pRg st="8" end="8"/>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27013"/>
            <a:ext cx="7477125" cy="611187"/>
          </a:xfrm>
        </p:spPr>
        <p:txBody>
          <a:bodyPr/>
          <a:lstStyle/>
          <a:p>
            <a:pPr algn="ctr"/>
            <a:r>
              <a:rPr lang="en-US" dirty="0"/>
              <a:t>More Punishment Tactics</a:t>
            </a:r>
          </a:p>
        </p:txBody>
      </p:sp>
      <p:sp>
        <p:nvSpPr>
          <p:cNvPr id="3" name="Content Placeholder 2"/>
          <p:cNvSpPr>
            <a:spLocks noGrp="1"/>
          </p:cNvSpPr>
          <p:nvPr>
            <p:ph idx="1"/>
          </p:nvPr>
        </p:nvSpPr>
        <p:spPr>
          <a:xfrm>
            <a:off x="263525" y="838201"/>
            <a:ext cx="7386638" cy="5257800"/>
          </a:xfrm>
        </p:spPr>
        <p:txBody>
          <a:bodyPr/>
          <a:lstStyle/>
          <a:p>
            <a:pPr eaLnBrk="1" hangingPunct="1">
              <a:lnSpc>
                <a:spcPct val="90000"/>
              </a:lnSpc>
            </a:pPr>
            <a:r>
              <a:rPr lang="en-US" dirty="0"/>
              <a:t>Threaten to use your smart phone to record outbursts or tantrums that will be emailed to parent</a:t>
            </a:r>
          </a:p>
          <a:p>
            <a:pPr eaLnBrk="1" hangingPunct="1">
              <a:lnSpc>
                <a:spcPct val="90000"/>
              </a:lnSpc>
            </a:pPr>
            <a:r>
              <a:rPr lang="en-US" dirty="0"/>
              <a:t>Moral essays – “Why I will not hit others”</a:t>
            </a:r>
          </a:p>
          <a:p>
            <a:pPr eaLnBrk="1" hangingPunct="1">
              <a:lnSpc>
                <a:spcPct val="90000"/>
              </a:lnSpc>
            </a:pPr>
            <a:r>
              <a:rPr lang="en-US" dirty="0"/>
              <a:t>Establish a “chill out” location – for recovering self-control</a:t>
            </a:r>
          </a:p>
          <a:p>
            <a:pPr eaLnBrk="1" hangingPunct="1">
              <a:lnSpc>
                <a:spcPct val="90000"/>
              </a:lnSpc>
            </a:pPr>
            <a:r>
              <a:rPr lang="en-US" dirty="0"/>
              <a:t>Formal time out in classroom</a:t>
            </a:r>
          </a:p>
          <a:p>
            <a:pPr lvl="1" eaLnBrk="1" hangingPunct="1">
              <a:lnSpc>
                <a:spcPct val="90000"/>
              </a:lnSpc>
            </a:pPr>
            <a:r>
              <a:rPr lang="en-US" sz="2400" dirty="0"/>
              <a:t>Hallway time outs don’t work</a:t>
            </a:r>
          </a:p>
          <a:p>
            <a:pPr eaLnBrk="1" hangingPunct="1">
              <a:lnSpc>
                <a:spcPct val="90000"/>
              </a:lnSpc>
            </a:pPr>
            <a:r>
              <a:rPr lang="en-US" dirty="0"/>
              <a:t>In-school suspension</a:t>
            </a:r>
          </a:p>
          <a:p>
            <a:endParaRPr lang="en-US" sz="4000" dirty="0"/>
          </a:p>
        </p:txBody>
      </p:sp>
    </p:spTree>
    <p:extLst>
      <p:ext uri="{BB962C8B-B14F-4D97-AF65-F5344CB8AC3E}">
        <p14:creationId xmlns:p14="http://schemas.microsoft.com/office/powerpoint/2010/main" val="65172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477125" cy="687387"/>
          </a:xfrm>
        </p:spPr>
        <p:txBody>
          <a:bodyPr/>
          <a:lstStyle/>
          <a:p>
            <a:pPr algn="ctr"/>
            <a:r>
              <a:rPr lang="en-US" sz="3600" dirty="0"/>
              <a:t>Keys to Effective Time Outs</a:t>
            </a:r>
          </a:p>
        </p:txBody>
      </p:sp>
      <p:sp>
        <p:nvSpPr>
          <p:cNvPr id="3" name="Content Placeholder 2"/>
          <p:cNvSpPr>
            <a:spLocks noGrp="1"/>
          </p:cNvSpPr>
          <p:nvPr>
            <p:ph idx="1"/>
          </p:nvPr>
        </p:nvSpPr>
        <p:spPr>
          <a:xfrm>
            <a:off x="152400" y="838201"/>
            <a:ext cx="7772400" cy="5257800"/>
          </a:xfrm>
        </p:spPr>
        <p:txBody>
          <a:bodyPr/>
          <a:lstStyle/>
          <a:p>
            <a:r>
              <a:rPr lang="en-US" sz="2800" dirty="0"/>
              <a:t>Implement only when there is a reinforcing environment to be removed from</a:t>
            </a:r>
          </a:p>
          <a:p>
            <a:r>
              <a:rPr lang="en-US" sz="2800" dirty="0"/>
              <a:t>Use when function of child’s behavior is attention-getting</a:t>
            </a:r>
          </a:p>
          <a:p>
            <a:r>
              <a:rPr lang="en-US" sz="2800" dirty="0"/>
              <a:t>Employ swiftly upon rule infraction (10 sec.)</a:t>
            </a:r>
          </a:p>
          <a:p>
            <a:r>
              <a:rPr lang="en-US" sz="2800" dirty="0"/>
              <a:t>Use smallest amount of time out</a:t>
            </a:r>
          </a:p>
          <a:p>
            <a:pPr lvl="2"/>
            <a:r>
              <a:rPr lang="en-US" sz="2000" dirty="0"/>
              <a:t>1-min./year of age</a:t>
            </a:r>
          </a:p>
          <a:p>
            <a:r>
              <a:rPr lang="en-US" sz="2800" dirty="0"/>
              <a:t>Location is to be visible to teacher</a:t>
            </a:r>
          </a:p>
          <a:p>
            <a:r>
              <a:rPr lang="en-US" sz="2800" dirty="0"/>
              <a:t>Terminate when:</a:t>
            </a:r>
          </a:p>
          <a:p>
            <a:pPr lvl="2"/>
            <a:r>
              <a:rPr lang="en-US" sz="2000" dirty="0"/>
              <a:t>Time out interval has been served</a:t>
            </a:r>
          </a:p>
          <a:p>
            <a:pPr lvl="2"/>
            <a:r>
              <a:rPr lang="en-US" sz="2000" dirty="0"/>
              <a:t>Child is quiet for brief period of time</a:t>
            </a:r>
          </a:p>
          <a:p>
            <a:pPr lvl="2"/>
            <a:r>
              <a:rPr lang="en-US" sz="2000" dirty="0"/>
              <a:t>Child agrees to obey rule that was broken</a:t>
            </a:r>
            <a:endParaRPr lang="en-US" dirty="0"/>
          </a:p>
          <a:p>
            <a:endParaRPr lang="en-US" dirty="0"/>
          </a:p>
        </p:txBody>
      </p:sp>
    </p:spTree>
    <p:extLst>
      <p:ext uri="{BB962C8B-B14F-4D97-AF65-F5344CB8AC3E}">
        <p14:creationId xmlns:p14="http://schemas.microsoft.com/office/powerpoint/2010/main" val="210616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19075" y="152401"/>
            <a:ext cx="7477125" cy="990600"/>
          </a:xfrm>
        </p:spPr>
        <p:txBody>
          <a:bodyPr lIns="92075" tIns="46038" rIns="92075" bIns="46038"/>
          <a:lstStyle/>
          <a:p>
            <a:pPr algn="ctr" eaLnBrk="1" hangingPunct="1"/>
            <a:r>
              <a:rPr lang="en-US" sz="3600" dirty="0"/>
              <a:t>Touchstone Principles for </a:t>
            </a:r>
            <a:br>
              <a:rPr lang="en-US" sz="3600" dirty="0"/>
            </a:br>
            <a:r>
              <a:rPr lang="en-US" sz="3600" dirty="0"/>
              <a:t>School Management</a:t>
            </a:r>
            <a:endParaRPr lang="en-US" dirty="0"/>
          </a:p>
        </p:txBody>
      </p:sp>
      <p:sp>
        <p:nvSpPr>
          <p:cNvPr id="21507" name="Rectangle 3"/>
          <p:cNvSpPr>
            <a:spLocks noGrp="1" noChangeArrowheads="1"/>
          </p:cNvSpPr>
          <p:nvPr>
            <p:ph type="body" idx="1"/>
          </p:nvPr>
        </p:nvSpPr>
        <p:spPr>
          <a:xfrm>
            <a:off x="76200" y="1143000"/>
            <a:ext cx="7772400" cy="5181600"/>
          </a:xfrm>
        </p:spPr>
        <p:txBody>
          <a:bodyPr lIns="92075" tIns="46038" rIns="92075" bIns="46038"/>
          <a:lstStyle/>
          <a:p>
            <a:pPr eaLnBrk="1" hangingPunct="1"/>
            <a:r>
              <a:rPr lang="en-US" sz="2400" dirty="0"/>
              <a:t>ADHD and its executive deficits are largely biologically based problems</a:t>
            </a:r>
            <a:endParaRPr lang="en-US" sz="2800" dirty="0"/>
          </a:p>
          <a:p>
            <a:pPr lvl="1" eaLnBrk="1" hangingPunct="1"/>
            <a:r>
              <a:rPr lang="en-US" sz="2000" dirty="0"/>
              <a:t>Teachers are Shepherds, Not Engineers</a:t>
            </a:r>
          </a:p>
          <a:p>
            <a:pPr lvl="1" eaLnBrk="1" hangingPunct="1"/>
            <a:r>
              <a:rPr lang="en-US" sz="2000" dirty="0"/>
              <a:t>Consider ADHD Medications</a:t>
            </a:r>
          </a:p>
          <a:p>
            <a:pPr lvl="1" eaLnBrk="1" hangingPunct="1"/>
            <a:r>
              <a:rPr lang="en-US" sz="2000" dirty="0"/>
              <a:t>ADHD is a problem with doing what you know, not knowing what to do</a:t>
            </a:r>
          </a:p>
          <a:p>
            <a:pPr lvl="2" eaLnBrk="1" hangingPunct="1"/>
            <a:r>
              <a:rPr lang="en-US" sz="1800" dirty="0"/>
              <a:t>Intervene at the “Point of Performance”</a:t>
            </a:r>
          </a:p>
          <a:p>
            <a:pPr eaLnBrk="1" hangingPunct="1"/>
            <a:r>
              <a:rPr lang="en-US" sz="2400" dirty="0"/>
              <a:t>Remember the 30% Rule – Delayed Executive Age</a:t>
            </a:r>
          </a:p>
          <a:p>
            <a:pPr eaLnBrk="1" hangingPunct="1"/>
            <a:r>
              <a:rPr lang="en-US" sz="2400" dirty="0"/>
              <a:t>ADHD causes time blindness</a:t>
            </a:r>
            <a:r>
              <a:rPr lang="en-US" sz="2800" dirty="0"/>
              <a:t>	</a:t>
            </a:r>
          </a:p>
          <a:p>
            <a:pPr lvl="1" eaLnBrk="1" hangingPunct="1"/>
            <a:r>
              <a:rPr lang="en-US" sz="2000" dirty="0"/>
              <a:t>Externalize time (clocks, timers, counters, etc.)	</a:t>
            </a:r>
          </a:p>
          <a:p>
            <a:pPr lvl="1" eaLnBrk="1" hangingPunct="1"/>
            <a:r>
              <a:rPr lang="en-US" sz="2000" dirty="0"/>
              <a:t>Reduce delays to consequences</a:t>
            </a:r>
          </a:p>
          <a:p>
            <a:pPr lvl="1" eaLnBrk="1" hangingPunct="1"/>
            <a:r>
              <a:rPr lang="en-US" sz="2000" dirty="0"/>
              <a:t>Break up long term projects into small daily ones</a:t>
            </a:r>
          </a:p>
          <a:p>
            <a:pPr lvl="1" eaLnBrk="1" hangingPunct="1"/>
            <a:r>
              <a:rPr lang="en-US" sz="2000" dirty="0"/>
              <a:t>Anticipate problem settings </a:t>
            </a:r>
            <a:r>
              <a:rPr lang="mr-IN" sz="2000" dirty="0"/>
              <a:t>–</a:t>
            </a:r>
            <a:r>
              <a:rPr lang="en-US" sz="2000" dirty="0"/>
              <a:t> Make a transition plan </a:t>
            </a:r>
          </a:p>
          <a:p>
            <a:pPr lvl="1" eaLnBrk="1" hangingPunct="1"/>
            <a:endParaRPr lang="en-US" dirty="0"/>
          </a:p>
        </p:txBody>
      </p:sp>
    </p:spTree>
    <p:extLst>
      <p:ext uri="{BB962C8B-B14F-4D97-AF65-F5344CB8AC3E}">
        <p14:creationId xmlns:p14="http://schemas.microsoft.com/office/powerpoint/2010/main" val="1261193656"/>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anim to="" calcmode="lin" valueType="num">
                                      <p:cBhvr>
                                        <p:cTn id="7" dur="1" fill="hold"/>
                                        <p:tgtEl>
                                          <p:spTgt spid="21507">
                                            <p:txEl>
                                              <p:pRg st="0" end="0"/>
                                            </p:txEl>
                                          </p:spTgt>
                                        </p:tgtEl>
                                        <p:attrNameLst>
                                          <p:attrName/>
                                        </p:attrNameLst>
                                      </p:cBhvr>
                                    </p:anim>
                                  </p:childTnLst>
                                </p:cTn>
                              </p:par>
                              <p:par>
                                <p:cTn id="8" presetID="24" presetClass="entr" presetSubtype="0" fill="hold" grpId="0" nodeType="withEffect">
                                  <p:stCondLst>
                                    <p:cond delay="0"/>
                                  </p:stCondLst>
                                  <p:childTnLst>
                                    <p:set>
                                      <p:cBhvr>
                                        <p:cTn id="9" dur="1" fill="hold">
                                          <p:stCondLst>
                                            <p:cond delay="499"/>
                                          </p:stCondLst>
                                        </p:cTn>
                                        <p:tgtEl>
                                          <p:spTgt spid="21507">
                                            <p:txEl>
                                              <p:pRg st="1" end="1"/>
                                            </p:txEl>
                                          </p:spTgt>
                                        </p:tgtEl>
                                        <p:attrNameLst>
                                          <p:attrName>style.visibility</p:attrName>
                                        </p:attrNameLst>
                                      </p:cBhvr>
                                      <p:to>
                                        <p:strVal val="visible"/>
                                      </p:to>
                                    </p:set>
                                    <p:anim to="" calcmode="lin" valueType="num">
                                      <p:cBhvr>
                                        <p:cTn id="10" dur="1" fill="hold"/>
                                        <p:tgtEl>
                                          <p:spTgt spid="21507">
                                            <p:txEl>
                                              <p:pRg st="1" end="1"/>
                                            </p:txEl>
                                          </p:spTgt>
                                        </p:tgtEl>
                                        <p:attrNameLst>
                                          <p:attrName/>
                                        </p:attrNameLst>
                                      </p:cBhvr>
                                    </p:anim>
                                  </p:childTnLst>
                                </p:cTn>
                              </p:par>
                              <p:par>
                                <p:cTn id="11" presetID="24" presetClass="entr" presetSubtype="0" fill="hold" grpId="0" nodeType="withEffect">
                                  <p:stCondLst>
                                    <p:cond delay="0"/>
                                  </p:stCondLst>
                                  <p:childTnLst>
                                    <p:set>
                                      <p:cBhvr>
                                        <p:cTn id="12" dur="1" fill="hold">
                                          <p:stCondLst>
                                            <p:cond delay="499"/>
                                          </p:stCondLst>
                                        </p:cTn>
                                        <p:tgtEl>
                                          <p:spTgt spid="21507">
                                            <p:txEl>
                                              <p:pRg st="2" end="2"/>
                                            </p:txEl>
                                          </p:spTgt>
                                        </p:tgtEl>
                                        <p:attrNameLst>
                                          <p:attrName>style.visibility</p:attrName>
                                        </p:attrNameLst>
                                      </p:cBhvr>
                                      <p:to>
                                        <p:strVal val="visible"/>
                                      </p:to>
                                    </p:set>
                                    <p:anim to="" calcmode="lin" valueType="num">
                                      <p:cBhvr>
                                        <p:cTn id="13" dur="1" fill="hold"/>
                                        <p:tgtEl>
                                          <p:spTgt spid="21507">
                                            <p:txEl>
                                              <p:pRg st="2" end="2"/>
                                            </p:txEl>
                                          </p:spTgt>
                                        </p:tgtEl>
                                        <p:attrNameLst>
                                          <p:attrName/>
                                        </p:attrNameLst>
                                      </p:cBhvr>
                                    </p:anim>
                                  </p:childTnLst>
                                </p:cTn>
                              </p:par>
                              <p:par>
                                <p:cTn id="14" presetID="24" presetClass="entr" presetSubtype="0" fill="hold" grpId="0" nodeType="withEffect">
                                  <p:stCondLst>
                                    <p:cond delay="0"/>
                                  </p:stCondLst>
                                  <p:childTnLst>
                                    <p:set>
                                      <p:cBhvr>
                                        <p:cTn id="15" dur="1" fill="hold">
                                          <p:stCondLst>
                                            <p:cond delay="499"/>
                                          </p:stCondLst>
                                        </p:cTn>
                                        <p:tgtEl>
                                          <p:spTgt spid="21507">
                                            <p:txEl>
                                              <p:pRg st="3" end="3"/>
                                            </p:txEl>
                                          </p:spTgt>
                                        </p:tgtEl>
                                        <p:attrNameLst>
                                          <p:attrName>style.visibility</p:attrName>
                                        </p:attrNameLst>
                                      </p:cBhvr>
                                      <p:to>
                                        <p:strVal val="visible"/>
                                      </p:to>
                                    </p:set>
                                    <p:anim to="" calcmode="lin" valueType="num">
                                      <p:cBhvr>
                                        <p:cTn id="16" dur="1" fill="hold"/>
                                        <p:tgtEl>
                                          <p:spTgt spid="21507">
                                            <p:txEl>
                                              <p:pRg st="3" end="3"/>
                                            </p:txEl>
                                          </p:spTgt>
                                        </p:tgtEl>
                                        <p:attrNameLst>
                                          <p:attrName/>
                                        </p:attrNameLst>
                                      </p:cBhvr>
                                    </p:anim>
                                  </p:childTnLst>
                                </p:cTn>
                              </p:par>
                              <p:par>
                                <p:cTn id="17" presetID="24" presetClass="entr" presetSubtype="0" fill="hold" grpId="0" nodeType="withEffect">
                                  <p:stCondLst>
                                    <p:cond delay="0"/>
                                  </p:stCondLst>
                                  <p:childTnLst>
                                    <p:set>
                                      <p:cBhvr>
                                        <p:cTn id="18" dur="1" fill="hold">
                                          <p:stCondLst>
                                            <p:cond delay="499"/>
                                          </p:stCondLst>
                                        </p:cTn>
                                        <p:tgtEl>
                                          <p:spTgt spid="21507">
                                            <p:txEl>
                                              <p:pRg st="4" end="4"/>
                                            </p:txEl>
                                          </p:spTgt>
                                        </p:tgtEl>
                                        <p:attrNameLst>
                                          <p:attrName>style.visibility</p:attrName>
                                        </p:attrNameLst>
                                      </p:cBhvr>
                                      <p:to>
                                        <p:strVal val="visible"/>
                                      </p:to>
                                    </p:set>
                                    <p:anim to="" calcmode="lin" valueType="num">
                                      <p:cBhvr>
                                        <p:cTn id="19" dur="1" fill="hold"/>
                                        <p:tgtEl>
                                          <p:spTgt spid="21507">
                                            <p:txEl>
                                              <p:pRg st="4" end="4"/>
                                            </p:txEl>
                                          </p:spTgt>
                                        </p:tgtEl>
                                        <p:attrNameLst>
                                          <p:attrName/>
                                        </p:attrNameLst>
                                      </p:cBhvr>
                                    </p:anim>
                                  </p:childTnLst>
                                </p:cTn>
                              </p:par>
                            </p:childTnLst>
                          </p:cTn>
                        </p:par>
                      </p:childTnLst>
                    </p:cTn>
                  </p:par>
                  <p:par>
                    <p:cTn id="20" fill="hold">
                      <p:stCondLst>
                        <p:cond delay="indefinite"/>
                      </p:stCondLst>
                      <p:childTnLst>
                        <p:par>
                          <p:cTn id="21" fill="hold">
                            <p:stCondLst>
                              <p:cond delay="0"/>
                            </p:stCondLst>
                            <p:childTnLst>
                              <p:par>
                                <p:cTn id="22" presetID="24" presetClass="entr" presetSubtype="0" fill="hold" grpId="0" nodeType="clickEffect">
                                  <p:stCondLst>
                                    <p:cond delay="0"/>
                                  </p:stCondLst>
                                  <p:childTnLst>
                                    <p:set>
                                      <p:cBhvr>
                                        <p:cTn id="23" dur="1" fill="hold">
                                          <p:stCondLst>
                                            <p:cond delay="499"/>
                                          </p:stCondLst>
                                        </p:cTn>
                                        <p:tgtEl>
                                          <p:spTgt spid="21507">
                                            <p:txEl>
                                              <p:pRg st="5" end="5"/>
                                            </p:txEl>
                                          </p:spTgt>
                                        </p:tgtEl>
                                        <p:attrNameLst>
                                          <p:attrName>style.visibility</p:attrName>
                                        </p:attrNameLst>
                                      </p:cBhvr>
                                      <p:to>
                                        <p:strVal val="visible"/>
                                      </p:to>
                                    </p:set>
                                    <p:anim to="" calcmode="lin" valueType="num">
                                      <p:cBhvr>
                                        <p:cTn id="24" dur="1" fill="hold"/>
                                        <p:tgtEl>
                                          <p:spTgt spid="21507">
                                            <p:txEl>
                                              <p:pRg st="5" end="5"/>
                                            </p:txEl>
                                          </p:spTgt>
                                        </p:tgtEl>
                                        <p:attrNameLst>
                                          <p:attrName/>
                                        </p:attrNameLst>
                                      </p:cBhvr>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0" nodeType="clickEffect">
                                  <p:stCondLst>
                                    <p:cond delay="0"/>
                                  </p:stCondLst>
                                  <p:childTnLst>
                                    <p:set>
                                      <p:cBhvr>
                                        <p:cTn id="28" dur="1" fill="hold">
                                          <p:stCondLst>
                                            <p:cond delay="499"/>
                                          </p:stCondLst>
                                        </p:cTn>
                                        <p:tgtEl>
                                          <p:spTgt spid="21507">
                                            <p:txEl>
                                              <p:pRg st="6" end="6"/>
                                            </p:txEl>
                                          </p:spTgt>
                                        </p:tgtEl>
                                        <p:attrNameLst>
                                          <p:attrName>style.visibility</p:attrName>
                                        </p:attrNameLst>
                                      </p:cBhvr>
                                      <p:to>
                                        <p:strVal val="visible"/>
                                      </p:to>
                                    </p:set>
                                    <p:anim to="" calcmode="lin" valueType="num">
                                      <p:cBhvr>
                                        <p:cTn id="29" dur="1" fill="hold"/>
                                        <p:tgtEl>
                                          <p:spTgt spid="21507">
                                            <p:txEl>
                                              <p:pRg st="6" end="6"/>
                                            </p:txEl>
                                          </p:spTgt>
                                        </p:tgtEl>
                                        <p:attrNameLst>
                                          <p:attrName/>
                                        </p:attrNameLst>
                                      </p:cBhvr>
                                    </p:anim>
                                  </p:childTnLst>
                                </p:cTn>
                              </p:par>
                              <p:par>
                                <p:cTn id="30" presetID="24" presetClass="entr" presetSubtype="0" fill="hold" grpId="0" nodeType="withEffect">
                                  <p:stCondLst>
                                    <p:cond delay="0"/>
                                  </p:stCondLst>
                                  <p:childTnLst>
                                    <p:set>
                                      <p:cBhvr>
                                        <p:cTn id="31" dur="1" fill="hold">
                                          <p:stCondLst>
                                            <p:cond delay="499"/>
                                          </p:stCondLst>
                                        </p:cTn>
                                        <p:tgtEl>
                                          <p:spTgt spid="21507">
                                            <p:txEl>
                                              <p:pRg st="7" end="7"/>
                                            </p:txEl>
                                          </p:spTgt>
                                        </p:tgtEl>
                                        <p:attrNameLst>
                                          <p:attrName>style.visibility</p:attrName>
                                        </p:attrNameLst>
                                      </p:cBhvr>
                                      <p:to>
                                        <p:strVal val="visible"/>
                                      </p:to>
                                    </p:set>
                                    <p:anim to="" calcmode="lin" valueType="num">
                                      <p:cBhvr>
                                        <p:cTn id="32" dur="1" fill="hold"/>
                                        <p:tgtEl>
                                          <p:spTgt spid="21507">
                                            <p:txEl>
                                              <p:pRg st="7" end="7"/>
                                            </p:txEl>
                                          </p:spTgt>
                                        </p:tgtEl>
                                        <p:attrNameLst>
                                          <p:attrName/>
                                        </p:attrNameLst>
                                      </p:cBhvr>
                                    </p:anim>
                                  </p:childTnLst>
                                </p:cTn>
                              </p:par>
                              <p:par>
                                <p:cTn id="33" presetID="24" presetClass="entr" presetSubtype="0" fill="hold" grpId="0" nodeType="withEffect">
                                  <p:stCondLst>
                                    <p:cond delay="0"/>
                                  </p:stCondLst>
                                  <p:childTnLst>
                                    <p:set>
                                      <p:cBhvr>
                                        <p:cTn id="34" dur="1" fill="hold">
                                          <p:stCondLst>
                                            <p:cond delay="499"/>
                                          </p:stCondLst>
                                        </p:cTn>
                                        <p:tgtEl>
                                          <p:spTgt spid="21507">
                                            <p:txEl>
                                              <p:pRg st="8" end="8"/>
                                            </p:txEl>
                                          </p:spTgt>
                                        </p:tgtEl>
                                        <p:attrNameLst>
                                          <p:attrName>style.visibility</p:attrName>
                                        </p:attrNameLst>
                                      </p:cBhvr>
                                      <p:to>
                                        <p:strVal val="visible"/>
                                      </p:to>
                                    </p:set>
                                    <p:anim to="" calcmode="lin" valueType="num">
                                      <p:cBhvr>
                                        <p:cTn id="35" dur="1" fill="hold"/>
                                        <p:tgtEl>
                                          <p:spTgt spid="21507">
                                            <p:txEl>
                                              <p:pRg st="8" end="8"/>
                                            </p:txEl>
                                          </p:spTgt>
                                        </p:tgtEl>
                                        <p:attrNameLst>
                                          <p:attrName/>
                                        </p:attrNameLst>
                                      </p:cBhvr>
                                    </p:anim>
                                  </p:childTnLst>
                                </p:cTn>
                              </p:par>
                              <p:par>
                                <p:cTn id="36" presetID="24" presetClass="entr" presetSubtype="0" fill="hold" grpId="0" nodeType="withEffect">
                                  <p:stCondLst>
                                    <p:cond delay="0"/>
                                  </p:stCondLst>
                                  <p:childTnLst>
                                    <p:set>
                                      <p:cBhvr>
                                        <p:cTn id="37" dur="1" fill="hold">
                                          <p:stCondLst>
                                            <p:cond delay="499"/>
                                          </p:stCondLst>
                                        </p:cTn>
                                        <p:tgtEl>
                                          <p:spTgt spid="21507">
                                            <p:txEl>
                                              <p:pRg st="9" end="9"/>
                                            </p:txEl>
                                          </p:spTgt>
                                        </p:tgtEl>
                                        <p:attrNameLst>
                                          <p:attrName>style.visibility</p:attrName>
                                        </p:attrNameLst>
                                      </p:cBhvr>
                                      <p:to>
                                        <p:strVal val="visible"/>
                                      </p:to>
                                    </p:set>
                                    <p:anim to="" calcmode="lin" valueType="num">
                                      <p:cBhvr>
                                        <p:cTn id="38" dur="1" fill="hold"/>
                                        <p:tgtEl>
                                          <p:spTgt spid="21507">
                                            <p:txEl>
                                              <p:pRg st="9" end="9"/>
                                            </p:txEl>
                                          </p:spTgt>
                                        </p:tgtEl>
                                        <p:attrNameLst>
                                          <p:attrName/>
                                        </p:attrNameLst>
                                      </p:cBhvr>
                                    </p:anim>
                                  </p:childTnLst>
                                </p:cTn>
                              </p:par>
                              <p:par>
                                <p:cTn id="39" presetID="24" presetClass="entr" presetSubtype="0" fill="hold" grpId="0" nodeType="withEffect">
                                  <p:stCondLst>
                                    <p:cond delay="0"/>
                                  </p:stCondLst>
                                  <p:childTnLst>
                                    <p:set>
                                      <p:cBhvr>
                                        <p:cTn id="40" dur="1" fill="hold">
                                          <p:stCondLst>
                                            <p:cond delay="499"/>
                                          </p:stCondLst>
                                        </p:cTn>
                                        <p:tgtEl>
                                          <p:spTgt spid="21507">
                                            <p:txEl>
                                              <p:pRg st="10" end="10"/>
                                            </p:txEl>
                                          </p:spTgt>
                                        </p:tgtEl>
                                        <p:attrNameLst>
                                          <p:attrName>style.visibility</p:attrName>
                                        </p:attrNameLst>
                                      </p:cBhvr>
                                      <p:to>
                                        <p:strVal val="visible"/>
                                      </p:to>
                                    </p:set>
                                    <p:anim to="" calcmode="lin" valueType="num">
                                      <p:cBhvr>
                                        <p:cTn id="41" dur="1" fill="hold"/>
                                        <p:tgtEl>
                                          <p:spTgt spid="21507">
                                            <p:txEl>
                                              <p:pRg st="10" end="1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228600"/>
            <a:ext cx="7412038" cy="684213"/>
          </a:xfrm>
        </p:spPr>
        <p:txBody>
          <a:bodyPr lIns="92075" tIns="46038" rIns="92075" bIns="46038"/>
          <a:lstStyle/>
          <a:p>
            <a:pPr algn="ctr" eaLnBrk="1" hangingPunct="1"/>
            <a:r>
              <a:rPr lang="en-US" dirty="0"/>
              <a:t>Other Tips for Teens</a:t>
            </a:r>
          </a:p>
        </p:txBody>
      </p:sp>
      <p:sp>
        <p:nvSpPr>
          <p:cNvPr id="70659" name="Rectangle 3"/>
          <p:cNvSpPr>
            <a:spLocks noGrp="1" noChangeArrowheads="1"/>
          </p:cNvSpPr>
          <p:nvPr>
            <p:ph type="body" idx="1"/>
          </p:nvPr>
        </p:nvSpPr>
        <p:spPr>
          <a:xfrm>
            <a:off x="228600" y="914400"/>
            <a:ext cx="7467600" cy="5638800"/>
          </a:xfrm>
        </p:spPr>
        <p:txBody>
          <a:bodyPr lIns="92075" tIns="46038" rIns="92075" bIns="46038"/>
          <a:lstStyle/>
          <a:p>
            <a:pPr eaLnBrk="1" hangingPunct="1">
              <a:lnSpc>
                <a:spcPct val="90000"/>
              </a:lnSpc>
            </a:pPr>
            <a:r>
              <a:rPr lang="en-US" sz="2400" dirty="0"/>
              <a:t>As needed, use ADHD medications</a:t>
            </a:r>
          </a:p>
          <a:p>
            <a:pPr eaLnBrk="1" hangingPunct="1">
              <a:lnSpc>
                <a:spcPct val="90000"/>
              </a:lnSpc>
            </a:pPr>
            <a:r>
              <a:rPr lang="en-US" sz="2400" dirty="0"/>
              <a:t>Find a “Coach” or “Mentor” (Just 15 min.)</a:t>
            </a:r>
          </a:p>
          <a:p>
            <a:pPr lvl="1" eaLnBrk="1" hangingPunct="1">
              <a:lnSpc>
                <a:spcPct val="90000"/>
              </a:lnSpc>
            </a:pPr>
            <a:r>
              <a:rPr lang="en-US" sz="2400" dirty="0"/>
              <a:t>The Coaches’ office is the student’s “locker”</a:t>
            </a:r>
          </a:p>
          <a:p>
            <a:pPr lvl="1" eaLnBrk="1" hangingPunct="1">
              <a:lnSpc>
                <a:spcPct val="90000"/>
              </a:lnSpc>
            </a:pPr>
            <a:r>
              <a:rPr lang="en-US" sz="2400" dirty="0"/>
              <a:t>Schedule in three 5-minute checkups across each day</a:t>
            </a:r>
          </a:p>
          <a:p>
            <a:pPr lvl="1" eaLnBrk="1" hangingPunct="1">
              <a:lnSpc>
                <a:spcPct val="90000"/>
              </a:lnSpc>
            </a:pPr>
            <a:r>
              <a:rPr lang="en-US" sz="2400" dirty="0"/>
              <a:t>Use behavior report card to monitor teen across classes</a:t>
            </a:r>
          </a:p>
          <a:p>
            <a:pPr lvl="1" eaLnBrk="1" hangingPunct="1">
              <a:lnSpc>
                <a:spcPct val="90000"/>
              </a:lnSpc>
            </a:pPr>
            <a:r>
              <a:rPr lang="en-US" sz="2400" dirty="0"/>
              <a:t>Use daily assignment sheets requiring teacher initials</a:t>
            </a:r>
          </a:p>
          <a:p>
            <a:pPr lvl="1" eaLnBrk="1" hangingPunct="1">
              <a:lnSpc>
                <a:spcPct val="90000"/>
              </a:lnSpc>
            </a:pPr>
            <a:r>
              <a:rPr lang="en-US" sz="2400" dirty="0"/>
              <a:t>Cross temporal accountability is the key to success</a:t>
            </a:r>
          </a:p>
          <a:p>
            <a:pPr eaLnBrk="1" hangingPunct="1">
              <a:lnSpc>
                <a:spcPct val="90000"/>
              </a:lnSpc>
            </a:pPr>
            <a:r>
              <a:rPr lang="en-US" sz="2400" dirty="0"/>
              <a:t>Keep extra set of books at home</a:t>
            </a:r>
          </a:p>
          <a:p>
            <a:pPr eaLnBrk="1" hangingPunct="1">
              <a:lnSpc>
                <a:spcPct val="90000"/>
              </a:lnSpc>
            </a:pPr>
            <a:r>
              <a:rPr lang="en-US" sz="2400" dirty="0"/>
              <a:t>Tape record important lectures – check out the Smart Pen that digitally records lectures or other conversations at livescribe.com</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checkerboard(across)">
                                      <p:cBhvr>
                                        <p:cTn id="7" dur="500"/>
                                        <p:tgtEl>
                                          <p:spTgt spid="70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checkerboard(across)">
                                      <p:cBhvr>
                                        <p:cTn id="12" dur="500"/>
                                        <p:tgtEl>
                                          <p:spTgt spid="70659">
                                            <p:txEl>
                                              <p:pRg st="1" end="1"/>
                                            </p:tx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animEffect transition="in" filter="checkerboard(across)">
                                      <p:cBhvr>
                                        <p:cTn id="15" dur="500"/>
                                        <p:tgtEl>
                                          <p:spTgt spid="70659">
                                            <p:txEl>
                                              <p:pRg st="2" end="2"/>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70659">
                                            <p:txEl>
                                              <p:pRg st="3" end="3"/>
                                            </p:txEl>
                                          </p:spTgt>
                                        </p:tgtEl>
                                        <p:attrNameLst>
                                          <p:attrName>style.visibility</p:attrName>
                                        </p:attrNameLst>
                                      </p:cBhvr>
                                      <p:to>
                                        <p:strVal val="visible"/>
                                      </p:to>
                                    </p:set>
                                    <p:animEffect transition="in" filter="checkerboard(across)">
                                      <p:cBhvr>
                                        <p:cTn id="18" dur="500"/>
                                        <p:tgtEl>
                                          <p:spTgt spid="70659">
                                            <p:txEl>
                                              <p:pRg st="3" end="3"/>
                                            </p:tx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70659">
                                            <p:txEl>
                                              <p:pRg st="4" end="4"/>
                                            </p:txEl>
                                          </p:spTgt>
                                        </p:tgtEl>
                                        <p:attrNameLst>
                                          <p:attrName>style.visibility</p:attrName>
                                        </p:attrNameLst>
                                      </p:cBhvr>
                                      <p:to>
                                        <p:strVal val="visible"/>
                                      </p:to>
                                    </p:set>
                                    <p:animEffect transition="in" filter="checkerboard(across)">
                                      <p:cBhvr>
                                        <p:cTn id="21" dur="500"/>
                                        <p:tgtEl>
                                          <p:spTgt spid="70659">
                                            <p:txEl>
                                              <p:pRg st="4" end="4"/>
                                            </p:txEl>
                                          </p:spTgt>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70659">
                                            <p:txEl>
                                              <p:pRg st="5" end="5"/>
                                            </p:txEl>
                                          </p:spTgt>
                                        </p:tgtEl>
                                        <p:attrNameLst>
                                          <p:attrName>style.visibility</p:attrName>
                                        </p:attrNameLst>
                                      </p:cBhvr>
                                      <p:to>
                                        <p:strVal val="visible"/>
                                      </p:to>
                                    </p:set>
                                    <p:animEffect transition="in" filter="checkerboard(across)">
                                      <p:cBhvr>
                                        <p:cTn id="24" dur="500"/>
                                        <p:tgtEl>
                                          <p:spTgt spid="70659">
                                            <p:txEl>
                                              <p:pRg st="5" end="5"/>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70659">
                                            <p:txEl>
                                              <p:pRg st="6" end="6"/>
                                            </p:txEl>
                                          </p:spTgt>
                                        </p:tgtEl>
                                        <p:attrNameLst>
                                          <p:attrName>style.visibility</p:attrName>
                                        </p:attrNameLst>
                                      </p:cBhvr>
                                      <p:to>
                                        <p:strVal val="visible"/>
                                      </p:to>
                                    </p:set>
                                    <p:animEffect transition="in" filter="checkerboard(across)">
                                      <p:cBhvr>
                                        <p:cTn id="27" dur="500"/>
                                        <p:tgtEl>
                                          <p:spTgt spid="70659">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70659">
                                            <p:txEl>
                                              <p:pRg st="7" end="7"/>
                                            </p:txEl>
                                          </p:spTgt>
                                        </p:tgtEl>
                                        <p:attrNameLst>
                                          <p:attrName>style.visibility</p:attrName>
                                        </p:attrNameLst>
                                      </p:cBhvr>
                                      <p:to>
                                        <p:strVal val="visible"/>
                                      </p:to>
                                    </p:set>
                                    <p:animEffect transition="in" filter="checkerboard(across)">
                                      <p:cBhvr>
                                        <p:cTn id="32" dur="500"/>
                                        <p:tgtEl>
                                          <p:spTgt spid="70659">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70659">
                                            <p:txEl>
                                              <p:pRg st="8" end="8"/>
                                            </p:txEl>
                                          </p:spTgt>
                                        </p:tgtEl>
                                        <p:attrNameLst>
                                          <p:attrName>style.visibility</p:attrName>
                                        </p:attrNameLst>
                                      </p:cBhvr>
                                      <p:to>
                                        <p:strVal val="visible"/>
                                      </p:to>
                                    </p:set>
                                    <p:animEffect transition="in" filter="checkerboard(across)">
                                      <p:cBhvr>
                                        <p:cTn id="37" dur="500"/>
                                        <p:tgtEl>
                                          <p:spTgt spid="706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15250-33D3-044E-A8C2-7630456937BC}"/>
              </a:ext>
            </a:extLst>
          </p:cNvPr>
          <p:cNvSpPr>
            <a:spLocks noGrp="1"/>
          </p:cNvSpPr>
          <p:nvPr>
            <p:ph type="title"/>
          </p:nvPr>
        </p:nvSpPr>
        <p:spPr>
          <a:xfrm>
            <a:off x="58340" y="74614"/>
            <a:ext cx="7706519" cy="687385"/>
          </a:xfrm>
        </p:spPr>
        <p:txBody>
          <a:bodyPr/>
          <a:lstStyle/>
          <a:p>
            <a:pPr algn="ctr"/>
            <a:r>
              <a:rPr lang="en-US" sz="2800" dirty="0"/>
              <a:t>Distance (Web) Teaching During the Pandemic</a:t>
            </a:r>
          </a:p>
        </p:txBody>
      </p:sp>
      <p:sp>
        <p:nvSpPr>
          <p:cNvPr id="3" name="Content Placeholder 2">
            <a:extLst>
              <a:ext uri="{FF2B5EF4-FFF2-40B4-BE49-F238E27FC236}">
                <a16:creationId xmlns:a16="http://schemas.microsoft.com/office/drawing/2014/main" id="{8B232044-AD34-A442-AED9-F1FFE2CA978B}"/>
              </a:ext>
            </a:extLst>
          </p:cNvPr>
          <p:cNvSpPr>
            <a:spLocks noGrp="1"/>
          </p:cNvSpPr>
          <p:nvPr>
            <p:ph idx="1"/>
          </p:nvPr>
        </p:nvSpPr>
        <p:spPr>
          <a:xfrm>
            <a:off x="173038" y="609600"/>
            <a:ext cx="7477125" cy="6019800"/>
          </a:xfrm>
        </p:spPr>
        <p:txBody>
          <a:bodyPr/>
          <a:lstStyle/>
          <a:p>
            <a:r>
              <a:rPr lang="en-US" sz="2400" dirty="0"/>
              <a:t>Go to </a:t>
            </a:r>
            <a:r>
              <a:rPr lang="en-US" sz="2400" dirty="0">
                <a:hlinkClick r:id="rId2"/>
              </a:rPr>
              <a:t>www.chadd.org</a:t>
            </a:r>
            <a:r>
              <a:rPr lang="en-US" sz="2400" dirty="0"/>
              <a:t> for 38 handouts on working with people with ADHD in this pandemic</a:t>
            </a:r>
          </a:p>
          <a:p>
            <a:r>
              <a:rPr lang="en-US" sz="2400" dirty="0"/>
              <a:t>Acknowledge unprecedented moment with kids and that its OK to feel uncertain – you do too.</a:t>
            </a:r>
          </a:p>
          <a:p>
            <a:r>
              <a:rPr lang="en-US" sz="2400" dirty="0"/>
              <a:t>Ask the children what they think will help them remember earlier lessons and maybe tackle new ones</a:t>
            </a:r>
          </a:p>
          <a:p>
            <a:r>
              <a:rPr lang="en-US" sz="2400" dirty="0"/>
              <a:t>Teachers are not video games - Limit video lecturing &amp; conferencing with kids to 15 min. or less</a:t>
            </a:r>
          </a:p>
          <a:p>
            <a:r>
              <a:rPr lang="en-US" sz="2400" dirty="0"/>
              <a:t>Part of a teacher’s job now is parent life coaching as they have become your proxy as teacher</a:t>
            </a:r>
          </a:p>
          <a:p>
            <a:r>
              <a:rPr lang="en-US" sz="2400" dirty="0"/>
              <a:t>Recommend web-based programmed learning websites for keeping up with the basics (</a:t>
            </a:r>
            <a:r>
              <a:rPr lang="en-US" sz="2400" dirty="0" err="1"/>
              <a:t>Khanacademy.org</a:t>
            </a:r>
            <a:r>
              <a:rPr lang="en-US" sz="2400" dirty="0"/>
              <a:t>) – it is better designed than a Zoom lesson can ever be</a:t>
            </a:r>
          </a:p>
        </p:txBody>
      </p:sp>
    </p:spTree>
    <p:extLst>
      <p:ext uri="{BB962C8B-B14F-4D97-AF65-F5344CB8AC3E}">
        <p14:creationId xmlns:p14="http://schemas.microsoft.com/office/powerpoint/2010/main" val="412414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689D7-8835-5D40-85F5-D5EA63D61326}"/>
              </a:ext>
            </a:extLst>
          </p:cNvPr>
          <p:cNvSpPr>
            <a:spLocks noGrp="1"/>
          </p:cNvSpPr>
          <p:nvPr>
            <p:ph type="title"/>
          </p:nvPr>
        </p:nvSpPr>
        <p:spPr>
          <a:xfrm>
            <a:off x="218281" y="76200"/>
            <a:ext cx="7477125" cy="534987"/>
          </a:xfrm>
        </p:spPr>
        <p:txBody>
          <a:bodyPr/>
          <a:lstStyle/>
          <a:p>
            <a:pPr algn="ctr"/>
            <a:r>
              <a:rPr lang="en-US" sz="3600" dirty="0"/>
              <a:t>More on distance learning</a:t>
            </a:r>
          </a:p>
        </p:txBody>
      </p:sp>
      <p:sp>
        <p:nvSpPr>
          <p:cNvPr id="3" name="Content Placeholder 2">
            <a:extLst>
              <a:ext uri="{FF2B5EF4-FFF2-40B4-BE49-F238E27FC236}">
                <a16:creationId xmlns:a16="http://schemas.microsoft.com/office/drawing/2014/main" id="{7C1EEB5C-C464-E241-BD7E-40EDFA2EC807}"/>
              </a:ext>
            </a:extLst>
          </p:cNvPr>
          <p:cNvSpPr>
            <a:spLocks noGrp="1"/>
          </p:cNvSpPr>
          <p:nvPr>
            <p:ph idx="1"/>
          </p:nvPr>
        </p:nvSpPr>
        <p:spPr>
          <a:xfrm>
            <a:off x="263524" y="611187"/>
            <a:ext cx="7585075" cy="5484814"/>
          </a:xfrm>
        </p:spPr>
        <p:txBody>
          <a:bodyPr/>
          <a:lstStyle/>
          <a:p>
            <a:r>
              <a:rPr lang="en-US" sz="2400" dirty="0"/>
              <a:t>Accept that regression in knowledge may occur.  So what?</a:t>
            </a:r>
          </a:p>
          <a:p>
            <a:r>
              <a:rPr lang="en-US" sz="2400" dirty="0"/>
              <a:t>Assign minimal homework (parents are busy, stressed out, have employment to do from home, and are not proxy teachers; most are not good at it)</a:t>
            </a:r>
          </a:p>
          <a:p>
            <a:r>
              <a:rPr lang="en-US" sz="2400" dirty="0"/>
              <a:t>Give parents a lot of encouragement</a:t>
            </a:r>
          </a:p>
          <a:p>
            <a:r>
              <a:rPr lang="en-US" sz="2400" dirty="0"/>
              <a:t>You &amp; parents should consider how the flow of daily home life can be used to teach aspects of your lesson plan or just basic academics instead of formal academic work</a:t>
            </a:r>
          </a:p>
          <a:p>
            <a:pPr lvl="1"/>
            <a:r>
              <a:rPr lang="en-US" sz="2000" dirty="0"/>
              <a:t>Kitchen and backyard science</a:t>
            </a:r>
          </a:p>
          <a:p>
            <a:pPr lvl="1"/>
            <a:r>
              <a:rPr lang="en-US" sz="2000" dirty="0"/>
              <a:t>Printing labels to put on things at home and discuss how they work</a:t>
            </a:r>
          </a:p>
          <a:p>
            <a:pPr lvl="1"/>
            <a:r>
              <a:rPr lang="en-US" sz="2000" dirty="0"/>
              <a:t>Re-reading favorite books</a:t>
            </a:r>
          </a:p>
          <a:p>
            <a:pPr lvl="1"/>
            <a:r>
              <a:rPr lang="en-US" sz="2000" dirty="0"/>
              <a:t>Math is everywhere</a:t>
            </a:r>
          </a:p>
          <a:p>
            <a:endParaRPr lang="en-US" dirty="0"/>
          </a:p>
        </p:txBody>
      </p:sp>
    </p:spTree>
    <p:extLst>
      <p:ext uri="{BB962C8B-B14F-4D97-AF65-F5344CB8AC3E}">
        <p14:creationId xmlns:p14="http://schemas.microsoft.com/office/powerpoint/2010/main" val="346533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linds(horizontal)">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477125" cy="687387"/>
          </a:xfrm>
        </p:spPr>
        <p:txBody>
          <a:bodyPr/>
          <a:lstStyle/>
          <a:p>
            <a:pPr algn="ctr"/>
            <a:r>
              <a:rPr lang="en-US" dirty="0"/>
              <a:t>Conclusions</a:t>
            </a:r>
          </a:p>
        </p:txBody>
      </p:sp>
      <p:sp>
        <p:nvSpPr>
          <p:cNvPr id="3" name="Content Placeholder 2"/>
          <p:cNvSpPr>
            <a:spLocks noGrp="1"/>
          </p:cNvSpPr>
          <p:nvPr>
            <p:ph idx="1"/>
          </p:nvPr>
        </p:nvSpPr>
        <p:spPr>
          <a:xfrm>
            <a:off x="152400" y="685800"/>
            <a:ext cx="7696199" cy="5943599"/>
          </a:xfrm>
        </p:spPr>
        <p:txBody>
          <a:bodyPr/>
          <a:lstStyle/>
          <a:p>
            <a:r>
              <a:rPr lang="en-US" sz="2400" dirty="0"/>
              <a:t>Education is the setting most impaired for children and teens with ADHD</a:t>
            </a:r>
          </a:p>
          <a:p>
            <a:r>
              <a:rPr lang="en-US" sz="2400" dirty="0"/>
              <a:t>ADHD symptoms can be effectively managed using numerous behavior modification methods and classroom accommodations</a:t>
            </a:r>
          </a:p>
          <a:p>
            <a:r>
              <a:rPr lang="en-US" sz="2400" dirty="0"/>
              <a:t>These can result in significant improvements in the child’s academic performance, behavior, and peer interactions </a:t>
            </a:r>
          </a:p>
          <a:p>
            <a:r>
              <a:rPr lang="en-US" sz="2400" dirty="0"/>
              <a:t>The keys to success include teacher attitude toward and knowledge of ADHD and the willingness to implement and sustain these interventions</a:t>
            </a:r>
          </a:p>
          <a:p>
            <a:r>
              <a:rPr lang="en-US" sz="2400" dirty="0"/>
              <a:t>In some cases, however, medications may need to be combined with school management methods to achieve maximum benefits </a:t>
            </a:r>
          </a:p>
        </p:txBody>
      </p:sp>
    </p:spTree>
    <p:extLst>
      <p:ext uri="{BB962C8B-B14F-4D97-AF65-F5344CB8AC3E}">
        <p14:creationId xmlns:p14="http://schemas.microsoft.com/office/powerpoint/2010/main" val="352937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27013"/>
            <a:ext cx="7477125" cy="763587"/>
          </a:xfrm>
        </p:spPr>
        <p:txBody>
          <a:bodyPr/>
          <a:lstStyle/>
          <a:p>
            <a:pPr algn="ctr"/>
            <a:r>
              <a:rPr lang="en-US" dirty="0"/>
              <a:t>More Touchstone Principles</a:t>
            </a:r>
          </a:p>
        </p:txBody>
      </p:sp>
      <p:sp>
        <p:nvSpPr>
          <p:cNvPr id="3" name="Content Placeholder 2"/>
          <p:cNvSpPr>
            <a:spLocks noGrp="1"/>
          </p:cNvSpPr>
          <p:nvPr>
            <p:ph idx="1"/>
          </p:nvPr>
        </p:nvSpPr>
        <p:spPr>
          <a:xfrm>
            <a:off x="76200" y="1066800"/>
            <a:ext cx="7573963" cy="5638799"/>
          </a:xfrm>
        </p:spPr>
        <p:txBody>
          <a:bodyPr/>
          <a:lstStyle/>
          <a:p>
            <a:pPr eaLnBrk="1" hangingPunct="1"/>
            <a:r>
              <a:rPr lang="en-US" dirty="0"/>
              <a:t>ADHD Causes Poor Self-Motivation </a:t>
            </a:r>
          </a:p>
          <a:p>
            <a:pPr lvl="1" eaLnBrk="1" hangingPunct="1"/>
            <a:r>
              <a:rPr lang="en-US" dirty="0"/>
              <a:t>Externalize Motivation (tangible rewards)</a:t>
            </a:r>
          </a:p>
          <a:p>
            <a:pPr lvl="1" eaLnBrk="1" hangingPunct="1"/>
            <a:r>
              <a:rPr lang="en-US" dirty="0"/>
              <a:t>Think Win/Win</a:t>
            </a:r>
          </a:p>
          <a:p>
            <a:pPr lvl="1" eaLnBrk="1" hangingPunct="1"/>
            <a:r>
              <a:rPr lang="en-US" dirty="0"/>
              <a:t>Use Immediate Feedback </a:t>
            </a:r>
          </a:p>
          <a:p>
            <a:pPr lvl="1" eaLnBrk="1" hangingPunct="1"/>
            <a:r>
              <a:rPr lang="en-US" dirty="0"/>
              <a:t>Increase Frequency of Consequences</a:t>
            </a:r>
          </a:p>
          <a:p>
            <a:pPr lvl="1" eaLnBrk="1" hangingPunct="1"/>
            <a:r>
              <a:rPr lang="en-US" dirty="0"/>
              <a:t>Use Rewards Before Punishment</a:t>
            </a:r>
          </a:p>
          <a:p>
            <a:pPr lvl="1" eaLnBrk="1" hangingPunct="1"/>
            <a:r>
              <a:rPr lang="en-US" dirty="0"/>
              <a:t>Use More Salient &amp; Artificial Rewards </a:t>
            </a:r>
          </a:p>
          <a:p>
            <a:pPr lvl="1" eaLnBrk="1" hangingPunct="1"/>
            <a:r>
              <a:rPr lang="en-US" dirty="0"/>
              <a:t>Change Rewards Periodically </a:t>
            </a:r>
          </a:p>
          <a:p>
            <a:pPr lvl="1" eaLnBrk="1" hangingPunct="1"/>
            <a:r>
              <a:rPr lang="en-US" dirty="0"/>
              <a:t>Increase Accountability to Others</a:t>
            </a:r>
          </a:p>
          <a:p>
            <a:pPr marL="0" indent="0">
              <a:buNone/>
            </a:pPr>
            <a:endParaRPr lang="en-US" dirty="0"/>
          </a:p>
        </p:txBody>
      </p:sp>
    </p:spTree>
    <p:extLst>
      <p:ext uri="{BB962C8B-B14F-4D97-AF65-F5344CB8AC3E}">
        <p14:creationId xmlns:p14="http://schemas.microsoft.com/office/powerpoint/2010/main" val="2880339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0"/>
            <a:ext cx="7477125" cy="1143000"/>
          </a:xfrm>
        </p:spPr>
        <p:txBody>
          <a:bodyPr lIns="92075" tIns="46038" rIns="92075" bIns="46038"/>
          <a:lstStyle/>
          <a:p>
            <a:pPr algn="ctr" eaLnBrk="1" hangingPunct="1"/>
            <a:r>
              <a:rPr lang="en-US" sz="3600" dirty="0"/>
              <a:t>More Touchstone Principles</a:t>
            </a:r>
          </a:p>
        </p:txBody>
      </p:sp>
      <p:sp>
        <p:nvSpPr>
          <p:cNvPr id="12291" name="Rectangle 3"/>
          <p:cNvSpPr>
            <a:spLocks noGrp="1" noChangeArrowheads="1"/>
          </p:cNvSpPr>
          <p:nvPr>
            <p:ph type="body" idx="1"/>
          </p:nvPr>
        </p:nvSpPr>
        <p:spPr>
          <a:xfrm>
            <a:off x="152400" y="914400"/>
            <a:ext cx="7696200" cy="5638800"/>
          </a:xfrm>
        </p:spPr>
        <p:txBody>
          <a:bodyPr lIns="92075" tIns="46038" rIns="92075" bIns="46038"/>
          <a:lstStyle/>
          <a:p>
            <a:pPr eaLnBrk="1" hangingPunct="1"/>
            <a:r>
              <a:rPr lang="en-US" dirty="0"/>
              <a:t>Mental and Verbal Information Do Not Guide Behavior Very Well</a:t>
            </a:r>
          </a:p>
          <a:p>
            <a:pPr lvl="1" eaLnBrk="1" hangingPunct="1"/>
            <a:r>
              <a:rPr lang="en-US" dirty="0"/>
              <a:t>Touch More, Talk Less </a:t>
            </a:r>
          </a:p>
          <a:p>
            <a:pPr lvl="1" eaLnBrk="1" hangingPunct="1"/>
            <a:r>
              <a:rPr lang="en-US" dirty="0"/>
              <a:t>Act, Don’t Yak</a:t>
            </a:r>
          </a:p>
          <a:p>
            <a:pPr lvl="1" eaLnBrk="1" hangingPunct="1"/>
            <a:r>
              <a:rPr lang="en-US" dirty="0"/>
              <a:t>Externalize Critical Information &amp; Cues</a:t>
            </a:r>
          </a:p>
          <a:p>
            <a:pPr eaLnBrk="1" hangingPunct="1"/>
            <a:r>
              <a:rPr lang="en-US" dirty="0"/>
              <a:t>Mental Information Cannot Be Easily Manipulated and Held in Mind</a:t>
            </a:r>
          </a:p>
          <a:p>
            <a:pPr lvl="1" eaLnBrk="1" hangingPunct="1"/>
            <a:r>
              <a:rPr lang="en-US" dirty="0"/>
              <a:t>Externalize Problem-Solving – make it manual in form as much as possible</a:t>
            </a:r>
          </a:p>
        </p:txBody>
      </p:sp>
    </p:spTree>
    <p:extLst>
      <p:ext uri="{BB962C8B-B14F-4D97-AF65-F5344CB8AC3E}">
        <p14:creationId xmlns:p14="http://schemas.microsoft.com/office/powerpoint/2010/main" val="2409630369"/>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477125" cy="763587"/>
          </a:xfrm>
        </p:spPr>
        <p:txBody>
          <a:bodyPr/>
          <a:lstStyle/>
          <a:p>
            <a:pPr algn="ctr"/>
            <a:r>
              <a:rPr lang="en-US" dirty="0"/>
              <a:t>More Touchstone Principles</a:t>
            </a:r>
          </a:p>
        </p:txBody>
      </p:sp>
      <p:sp>
        <p:nvSpPr>
          <p:cNvPr id="3" name="Content Placeholder 2"/>
          <p:cNvSpPr>
            <a:spLocks noGrp="1"/>
          </p:cNvSpPr>
          <p:nvPr>
            <p:ph idx="1"/>
          </p:nvPr>
        </p:nvSpPr>
        <p:spPr>
          <a:xfrm>
            <a:off x="152400" y="685800"/>
            <a:ext cx="7497763" cy="6096000"/>
          </a:xfrm>
        </p:spPr>
        <p:txBody>
          <a:bodyPr/>
          <a:lstStyle/>
          <a:p>
            <a:r>
              <a:rPr lang="en-US" dirty="0"/>
              <a:t>Self-Awareness is Deficient</a:t>
            </a:r>
          </a:p>
          <a:p>
            <a:pPr lvl="1"/>
            <a:r>
              <a:rPr lang="en-US" sz="2400" dirty="0"/>
              <a:t>Video self-modeling</a:t>
            </a:r>
          </a:p>
          <a:p>
            <a:pPr lvl="1"/>
            <a:r>
              <a:rPr lang="en-US" sz="2400" dirty="0"/>
              <a:t>Random “stop and report” check ups</a:t>
            </a:r>
          </a:p>
          <a:p>
            <a:pPr lvl="1"/>
            <a:r>
              <a:rPr lang="en-US" sz="2400" dirty="0"/>
              <a:t>Turtle technique (cued self-monitoring)</a:t>
            </a:r>
          </a:p>
          <a:p>
            <a:pPr lvl="1"/>
            <a:r>
              <a:rPr lang="en-US" sz="2400" dirty="0"/>
              <a:t>Nonverbal cued self-monitoring</a:t>
            </a:r>
          </a:p>
          <a:p>
            <a:pPr lvl="1"/>
            <a:r>
              <a:rPr lang="en-US" sz="2400" dirty="0"/>
              <a:t>Self-rated daily behavior report cards</a:t>
            </a:r>
          </a:p>
          <a:p>
            <a:r>
              <a:rPr lang="en-US" dirty="0"/>
              <a:t>Emotional Self-Regulation is Weak</a:t>
            </a:r>
          </a:p>
          <a:p>
            <a:pPr lvl="1"/>
            <a:r>
              <a:rPr lang="en-US" sz="2400" dirty="0"/>
              <a:t>Video self-modeling of good emotional control</a:t>
            </a:r>
          </a:p>
          <a:p>
            <a:pPr lvl="1"/>
            <a:r>
              <a:rPr lang="en-US" sz="2400" dirty="0"/>
              <a:t>Video recording of outbursts using smartphone</a:t>
            </a:r>
          </a:p>
          <a:p>
            <a:pPr lvl="1"/>
            <a:r>
              <a:rPr lang="en-US" sz="2400" dirty="0"/>
              <a:t>Cued de-escalation (counting, visual imagery, and motor rituals)</a:t>
            </a:r>
          </a:p>
          <a:p>
            <a:pPr lvl="1"/>
            <a:r>
              <a:rPr lang="en-US" sz="2400" dirty="0"/>
              <a:t>Chill out (quiet) locations</a:t>
            </a:r>
          </a:p>
          <a:p>
            <a:pPr lvl="1"/>
            <a:r>
              <a:rPr lang="en-US" sz="2400" dirty="0"/>
              <a:t>Social skills training (???)</a:t>
            </a:r>
          </a:p>
        </p:txBody>
      </p:sp>
    </p:spTree>
    <p:extLst>
      <p:ext uri="{BB962C8B-B14F-4D97-AF65-F5344CB8AC3E}">
        <p14:creationId xmlns:p14="http://schemas.microsoft.com/office/powerpoint/2010/main" val="4129948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477125" cy="687387"/>
          </a:xfrm>
        </p:spPr>
        <p:txBody>
          <a:bodyPr/>
          <a:lstStyle/>
          <a:p>
            <a:pPr algn="ctr"/>
            <a:r>
              <a:rPr lang="en-US" dirty="0"/>
              <a:t>Ideas for Desk Work</a:t>
            </a:r>
          </a:p>
        </p:txBody>
      </p:sp>
      <p:sp>
        <p:nvSpPr>
          <p:cNvPr id="3" name="Content Placeholder 2"/>
          <p:cNvSpPr>
            <a:spLocks noGrp="1"/>
          </p:cNvSpPr>
          <p:nvPr>
            <p:ph idx="1"/>
          </p:nvPr>
        </p:nvSpPr>
        <p:spPr>
          <a:xfrm>
            <a:off x="263525" y="685800"/>
            <a:ext cx="7386638" cy="5410201"/>
          </a:xfrm>
        </p:spPr>
        <p:txBody>
          <a:bodyPr/>
          <a:lstStyle/>
          <a:p>
            <a:r>
              <a:rPr lang="en-US" dirty="0"/>
              <a:t>Target productivity first, accuracy later</a:t>
            </a:r>
          </a:p>
          <a:p>
            <a:pPr eaLnBrk="1" hangingPunct="1">
              <a:lnSpc>
                <a:spcPct val="90000"/>
              </a:lnSpc>
            </a:pPr>
            <a:r>
              <a:rPr lang="en-US" dirty="0"/>
              <a:t>Decrease total workload, or</a:t>
            </a:r>
          </a:p>
          <a:p>
            <a:pPr eaLnBrk="1" hangingPunct="1">
              <a:lnSpc>
                <a:spcPct val="90000"/>
              </a:lnSpc>
            </a:pPr>
            <a:r>
              <a:rPr lang="en-US" dirty="0"/>
              <a:t>Give smaller quotas of work at a time </a:t>
            </a:r>
          </a:p>
          <a:p>
            <a:pPr eaLnBrk="1" hangingPunct="1">
              <a:lnSpc>
                <a:spcPct val="90000"/>
              </a:lnSpc>
            </a:pPr>
            <a:r>
              <a:rPr lang="en-US" dirty="0"/>
              <a:t>Allow child to choose the initial quota</a:t>
            </a:r>
          </a:p>
          <a:p>
            <a:pPr eaLnBrk="1" hangingPunct="1"/>
            <a:r>
              <a:rPr lang="en-US" dirty="0"/>
              <a:t> Use participatory teaching methods</a:t>
            </a:r>
          </a:p>
          <a:p>
            <a:pPr lvl="1" eaLnBrk="1" hangingPunct="1"/>
            <a:r>
              <a:rPr lang="en-US" sz="2400" dirty="0"/>
              <a:t>Child actively involved in teaching the lesson</a:t>
            </a:r>
          </a:p>
          <a:p>
            <a:pPr eaLnBrk="1" hangingPunct="1"/>
            <a:r>
              <a:rPr lang="en-US" dirty="0"/>
              <a:t>Practice skills drills on computers</a:t>
            </a:r>
          </a:p>
          <a:p>
            <a:pPr eaLnBrk="1" hangingPunct="1"/>
            <a:r>
              <a:rPr lang="en-US" dirty="0"/>
              <a:t>Allow some restlessness at work area</a:t>
            </a:r>
          </a:p>
          <a:p>
            <a:pPr lvl="1" eaLnBrk="1" hangingPunct="1"/>
            <a:r>
              <a:rPr lang="en-US" dirty="0"/>
              <a:t>Consider having child sit on balance ball</a:t>
            </a:r>
          </a:p>
          <a:p>
            <a:pPr eaLnBrk="1" hangingPunct="1"/>
            <a:r>
              <a:rPr lang="en-US" dirty="0"/>
              <a:t>Give frequent exercise breaks</a:t>
            </a:r>
          </a:p>
          <a:p>
            <a:endParaRPr lang="en-US" dirty="0"/>
          </a:p>
        </p:txBody>
      </p:sp>
    </p:spTree>
    <p:extLst>
      <p:ext uri="{BB962C8B-B14F-4D97-AF65-F5344CB8AC3E}">
        <p14:creationId xmlns:p14="http://schemas.microsoft.com/office/powerpoint/2010/main" val="1077876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 y="152400"/>
            <a:ext cx="7793038" cy="533400"/>
          </a:xfrm>
        </p:spPr>
        <p:txBody>
          <a:bodyPr lIns="92075" tIns="46038" rIns="92075" bIns="46038"/>
          <a:lstStyle/>
          <a:p>
            <a:pPr algn="ctr" eaLnBrk="1" hangingPunct="1"/>
            <a:r>
              <a:rPr lang="en-US" sz="3600" dirty="0"/>
              <a:t>Instructional Tips:</a:t>
            </a:r>
          </a:p>
        </p:txBody>
      </p:sp>
      <p:sp>
        <p:nvSpPr>
          <p:cNvPr id="59395" name="Rectangle 3"/>
          <p:cNvSpPr>
            <a:spLocks noGrp="1" noChangeArrowheads="1"/>
          </p:cNvSpPr>
          <p:nvPr>
            <p:ph type="body" idx="1"/>
          </p:nvPr>
        </p:nvSpPr>
        <p:spPr>
          <a:xfrm>
            <a:off x="152400" y="685800"/>
            <a:ext cx="7620000" cy="5791200"/>
          </a:xfrm>
        </p:spPr>
        <p:txBody>
          <a:bodyPr lIns="92075" tIns="46038" rIns="92075" bIns="46038"/>
          <a:lstStyle/>
          <a:p>
            <a:pPr eaLnBrk="1" hangingPunct="1">
              <a:lnSpc>
                <a:spcPct val="80000"/>
              </a:lnSpc>
            </a:pPr>
            <a:r>
              <a:rPr lang="en-US" sz="2800" dirty="0"/>
              <a:t>Be more animated and theatrical</a:t>
            </a:r>
          </a:p>
          <a:p>
            <a:pPr eaLnBrk="1" hangingPunct="1">
              <a:lnSpc>
                <a:spcPct val="80000"/>
              </a:lnSpc>
            </a:pPr>
            <a:r>
              <a:rPr lang="en-US" sz="2800" dirty="0"/>
              <a:t>Personalize praise, reprimands, or instructions</a:t>
            </a:r>
          </a:p>
          <a:p>
            <a:pPr lvl="1" eaLnBrk="1" hangingPunct="1">
              <a:lnSpc>
                <a:spcPct val="80000"/>
              </a:lnSpc>
            </a:pPr>
            <a:r>
              <a:rPr lang="en-US" sz="1800" dirty="0"/>
              <a:t>Make eye contact, touch child on shoulder or arm, have child repeat back any instructions</a:t>
            </a:r>
          </a:p>
          <a:p>
            <a:pPr eaLnBrk="1" hangingPunct="1"/>
            <a:r>
              <a:rPr lang="en-US" sz="2800" dirty="0"/>
              <a:t>To help with self-monitoring, use the “Turtle Technique” for early elementary grades</a:t>
            </a:r>
          </a:p>
          <a:p>
            <a:pPr lvl="1" eaLnBrk="1" hangingPunct="1"/>
            <a:r>
              <a:rPr lang="en-US" sz="2000" dirty="0"/>
              <a:t>For teens consider nonverbal cueing</a:t>
            </a:r>
          </a:p>
          <a:p>
            <a:pPr eaLnBrk="1" hangingPunct="1"/>
            <a:r>
              <a:rPr lang="en-US" sz="2800" dirty="0"/>
              <a:t>Don’t encourage impulsive answering - Try using laminated work slates for writing down and displaying answer, not hands in air and fastest responder wins</a:t>
            </a:r>
          </a:p>
          <a:p>
            <a:pPr eaLnBrk="1" hangingPunct="1">
              <a:lnSpc>
                <a:spcPct val="80000"/>
              </a:lnSpc>
            </a:pPr>
            <a:r>
              <a:rPr lang="en-US" sz="2800" dirty="0"/>
              <a:t>Schedule most difficult subjects in AM </a:t>
            </a:r>
          </a:p>
          <a:p>
            <a:pPr eaLnBrk="1" hangingPunct="1">
              <a:lnSpc>
                <a:spcPct val="80000"/>
              </a:lnSpc>
            </a:pPr>
            <a:r>
              <a:rPr lang="en-US" sz="2800" dirty="0"/>
              <a:t>Intersperse low with high appeal activities</a:t>
            </a:r>
            <a:endParaRPr lang="en-US" sz="2400" dirty="0"/>
          </a:p>
          <a:p>
            <a:pPr eaLnBrk="1" hangingPunct="1"/>
            <a:endParaRPr lang="en-US" sz="2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59395">
                                            <p:txEl>
                                              <p:pRg st="0" end="0"/>
                                            </p:txEl>
                                          </p:spTgt>
                                        </p:tgtEl>
                                        <p:attrNameLst>
                                          <p:attrName>style.visibility</p:attrName>
                                        </p:attrNameLst>
                                      </p:cBhvr>
                                      <p:to>
                                        <p:strVal val="visible"/>
                                      </p:to>
                                    </p:set>
                                    <p:anim to="" calcmode="lin" valueType="num">
                                      <p:cBhvr>
                                        <p:cTn id="7" dur="1" fill="hold"/>
                                        <p:tgtEl>
                                          <p:spTgt spid="5939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59395">
                                            <p:txEl>
                                              <p:pRg st="1" end="1"/>
                                            </p:txEl>
                                          </p:spTgt>
                                        </p:tgtEl>
                                        <p:attrNameLst>
                                          <p:attrName>style.visibility</p:attrName>
                                        </p:attrNameLst>
                                      </p:cBhvr>
                                      <p:to>
                                        <p:strVal val="visible"/>
                                      </p:to>
                                    </p:set>
                                    <p:anim to="" calcmode="lin" valueType="num">
                                      <p:cBhvr>
                                        <p:cTn id="12" dur="1" fill="hold"/>
                                        <p:tgtEl>
                                          <p:spTgt spid="59395">
                                            <p:txEl>
                                              <p:pRg st="1" end="1"/>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499"/>
                                          </p:stCondLst>
                                        </p:cTn>
                                        <p:tgtEl>
                                          <p:spTgt spid="59395">
                                            <p:txEl>
                                              <p:pRg st="2" end="2"/>
                                            </p:txEl>
                                          </p:spTgt>
                                        </p:tgtEl>
                                        <p:attrNameLst>
                                          <p:attrName>style.visibility</p:attrName>
                                        </p:attrNameLst>
                                      </p:cBhvr>
                                      <p:to>
                                        <p:strVal val="visible"/>
                                      </p:to>
                                    </p:set>
                                    <p:anim to="" calcmode="lin" valueType="num">
                                      <p:cBhvr>
                                        <p:cTn id="15" dur="1" fill="hold"/>
                                        <p:tgtEl>
                                          <p:spTgt spid="59395">
                                            <p:txEl>
                                              <p:pRg st="2" end="2"/>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499"/>
                                          </p:stCondLst>
                                        </p:cTn>
                                        <p:tgtEl>
                                          <p:spTgt spid="59395">
                                            <p:txEl>
                                              <p:pRg st="3" end="3"/>
                                            </p:txEl>
                                          </p:spTgt>
                                        </p:tgtEl>
                                        <p:attrNameLst>
                                          <p:attrName>style.visibility</p:attrName>
                                        </p:attrNameLst>
                                      </p:cBhvr>
                                      <p:to>
                                        <p:strVal val="visible"/>
                                      </p:to>
                                    </p:set>
                                    <p:anim to="" calcmode="lin" valueType="num">
                                      <p:cBhvr>
                                        <p:cTn id="20" dur="1" fill="hold"/>
                                        <p:tgtEl>
                                          <p:spTgt spid="59395">
                                            <p:txEl>
                                              <p:pRg st="3" end="3"/>
                                            </p:txEl>
                                          </p:spTgt>
                                        </p:tgtEl>
                                        <p:attrNameLst>
                                          <p:attrName/>
                                        </p:attrNameLst>
                                      </p:cBhvr>
                                    </p:anim>
                                  </p:childTnLst>
                                </p:cTn>
                              </p:par>
                              <p:par>
                                <p:cTn id="21" presetID="24" presetClass="entr" presetSubtype="0" fill="hold" grpId="0" nodeType="withEffect">
                                  <p:stCondLst>
                                    <p:cond delay="0"/>
                                  </p:stCondLst>
                                  <p:childTnLst>
                                    <p:set>
                                      <p:cBhvr>
                                        <p:cTn id="22" dur="1" fill="hold">
                                          <p:stCondLst>
                                            <p:cond delay="499"/>
                                          </p:stCondLst>
                                        </p:cTn>
                                        <p:tgtEl>
                                          <p:spTgt spid="59395">
                                            <p:txEl>
                                              <p:pRg st="4" end="4"/>
                                            </p:txEl>
                                          </p:spTgt>
                                        </p:tgtEl>
                                        <p:attrNameLst>
                                          <p:attrName>style.visibility</p:attrName>
                                        </p:attrNameLst>
                                      </p:cBhvr>
                                      <p:to>
                                        <p:strVal val="visible"/>
                                      </p:to>
                                    </p:set>
                                    <p:anim to="" calcmode="lin" valueType="num">
                                      <p:cBhvr>
                                        <p:cTn id="23" dur="1" fill="hold"/>
                                        <p:tgtEl>
                                          <p:spTgt spid="59395">
                                            <p:txEl>
                                              <p:pRg st="4" end="4"/>
                                            </p:txEl>
                                          </p:spTgt>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499"/>
                                          </p:stCondLst>
                                        </p:cTn>
                                        <p:tgtEl>
                                          <p:spTgt spid="59395">
                                            <p:txEl>
                                              <p:pRg st="5" end="5"/>
                                            </p:txEl>
                                          </p:spTgt>
                                        </p:tgtEl>
                                        <p:attrNameLst>
                                          <p:attrName>style.visibility</p:attrName>
                                        </p:attrNameLst>
                                      </p:cBhvr>
                                      <p:to>
                                        <p:strVal val="visible"/>
                                      </p:to>
                                    </p:set>
                                    <p:anim to="" calcmode="lin" valueType="num">
                                      <p:cBhvr>
                                        <p:cTn id="28" dur="1" fill="hold"/>
                                        <p:tgtEl>
                                          <p:spTgt spid="59395">
                                            <p:txEl>
                                              <p:pRg st="5" end="5"/>
                                            </p:txEl>
                                          </p:spTgt>
                                        </p:tgtEl>
                                        <p:attrNameLst>
                                          <p:attrName/>
                                        </p:attrNameLst>
                                      </p:cBhvr>
                                    </p:anim>
                                  </p:childTnLst>
                                </p:cTn>
                              </p:par>
                            </p:childTnLst>
                          </p:cTn>
                        </p:par>
                      </p:childTnLst>
                    </p:cTn>
                  </p:par>
                  <p:par>
                    <p:cTn id="29" fill="hold">
                      <p:stCondLst>
                        <p:cond delay="indefinite"/>
                      </p:stCondLst>
                      <p:childTnLst>
                        <p:par>
                          <p:cTn id="30" fill="hold">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59395">
                                            <p:txEl>
                                              <p:pRg st="6" end="6"/>
                                            </p:txEl>
                                          </p:spTgt>
                                        </p:tgtEl>
                                        <p:attrNameLst>
                                          <p:attrName>style.visibility</p:attrName>
                                        </p:attrNameLst>
                                      </p:cBhvr>
                                      <p:to>
                                        <p:strVal val="visible"/>
                                      </p:to>
                                    </p:set>
                                    <p:anim to="" calcmode="lin" valueType="num">
                                      <p:cBhvr>
                                        <p:cTn id="33" dur="1" fill="hold"/>
                                        <p:tgtEl>
                                          <p:spTgt spid="59395">
                                            <p:txEl>
                                              <p:pRg st="6" end="6"/>
                                            </p:txEl>
                                          </p:spTgt>
                                        </p:tgtEl>
                                        <p:attrNameLst>
                                          <p:attrName/>
                                        </p:attrNameLst>
                                      </p:cBhvr>
                                    </p:anim>
                                  </p:childTnLst>
                                </p:cTn>
                              </p:par>
                            </p:childTnLst>
                          </p:cTn>
                        </p:par>
                      </p:childTnLst>
                    </p:cTn>
                  </p:par>
                  <p:par>
                    <p:cTn id="34" fill="hold">
                      <p:stCondLst>
                        <p:cond delay="indefinite"/>
                      </p:stCondLst>
                      <p:childTnLst>
                        <p:par>
                          <p:cTn id="35" fill="hold">
                            <p:stCondLst>
                              <p:cond delay="0"/>
                            </p:stCondLst>
                            <p:childTnLst>
                              <p:par>
                                <p:cTn id="36" presetID="24" presetClass="entr" presetSubtype="0" fill="hold" grpId="0" nodeType="clickEffect">
                                  <p:stCondLst>
                                    <p:cond delay="0"/>
                                  </p:stCondLst>
                                  <p:childTnLst>
                                    <p:set>
                                      <p:cBhvr>
                                        <p:cTn id="37" dur="1" fill="hold">
                                          <p:stCondLst>
                                            <p:cond delay="499"/>
                                          </p:stCondLst>
                                        </p:cTn>
                                        <p:tgtEl>
                                          <p:spTgt spid="59395">
                                            <p:txEl>
                                              <p:pRg st="7" end="7"/>
                                            </p:txEl>
                                          </p:spTgt>
                                        </p:tgtEl>
                                        <p:attrNameLst>
                                          <p:attrName>style.visibility</p:attrName>
                                        </p:attrNameLst>
                                      </p:cBhvr>
                                      <p:to>
                                        <p:strVal val="visible"/>
                                      </p:to>
                                    </p:set>
                                    <p:anim to="" calcmode="lin" valueType="num">
                                      <p:cBhvr>
                                        <p:cTn id="38" dur="1" fill="hold"/>
                                        <p:tgtEl>
                                          <p:spTgt spid="59395">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28600"/>
            <a:ext cx="6818313" cy="611188"/>
          </a:xfrm>
        </p:spPr>
        <p:txBody>
          <a:bodyPr lIns="92075" tIns="46038" rIns="92075" bIns="46038"/>
          <a:lstStyle/>
          <a:p>
            <a:pPr algn="ctr" eaLnBrk="1" hangingPunct="1"/>
            <a:r>
              <a:rPr lang="en-US" sz="3600" dirty="0"/>
              <a:t>More Classroom Suggestions:</a:t>
            </a:r>
          </a:p>
        </p:txBody>
      </p:sp>
      <p:sp>
        <p:nvSpPr>
          <p:cNvPr id="61443" name="Rectangle 3"/>
          <p:cNvSpPr>
            <a:spLocks noGrp="1" noChangeArrowheads="1"/>
          </p:cNvSpPr>
          <p:nvPr>
            <p:ph type="body" idx="1"/>
          </p:nvPr>
        </p:nvSpPr>
        <p:spPr>
          <a:xfrm>
            <a:off x="304800" y="914400"/>
            <a:ext cx="7086600" cy="5562600"/>
          </a:xfrm>
        </p:spPr>
        <p:txBody>
          <a:bodyPr lIns="92075" tIns="46038" rIns="92075" bIns="46038"/>
          <a:lstStyle/>
          <a:p>
            <a:pPr eaLnBrk="1" hangingPunct="1">
              <a:lnSpc>
                <a:spcPct val="80000"/>
              </a:lnSpc>
            </a:pPr>
            <a:r>
              <a:rPr lang="en-US" dirty="0"/>
              <a:t>Require continuous note-taking during lectures &amp; while reading</a:t>
            </a:r>
          </a:p>
          <a:p>
            <a:pPr eaLnBrk="1" hangingPunct="1">
              <a:lnSpc>
                <a:spcPct val="80000"/>
              </a:lnSpc>
            </a:pPr>
            <a:r>
              <a:rPr lang="en-US" dirty="0"/>
              <a:t>Use the SQ4R system for improving reading comprehension</a:t>
            </a:r>
          </a:p>
          <a:p>
            <a:pPr lvl="1" eaLnBrk="1" hangingPunct="1">
              <a:lnSpc>
                <a:spcPct val="80000"/>
              </a:lnSpc>
            </a:pPr>
            <a:r>
              <a:rPr lang="en-US" dirty="0"/>
              <a:t>Survey, questions, read, recite, write, review</a:t>
            </a:r>
          </a:p>
          <a:p>
            <a:pPr eaLnBrk="1" hangingPunct="1">
              <a:lnSpc>
                <a:spcPct val="80000"/>
              </a:lnSpc>
            </a:pPr>
            <a:r>
              <a:rPr lang="en-US" dirty="0"/>
              <a:t>Get color-coded binders &amp; other organizing systems for classwork</a:t>
            </a:r>
          </a:p>
          <a:p>
            <a:pPr eaLnBrk="1" hangingPunct="1">
              <a:lnSpc>
                <a:spcPct val="80000"/>
              </a:lnSpc>
            </a:pPr>
            <a:r>
              <a:rPr lang="en-US" dirty="0"/>
              <a:t>Give after-school help-sessions, tutoring, books on tape, videos, etc.</a:t>
            </a:r>
          </a:p>
          <a:p>
            <a:pPr eaLnBrk="1" hangingPunct="1">
              <a:lnSpc>
                <a:spcPct val="80000"/>
              </a:lnSpc>
            </a:pPr>
            <a:r>
              <a:rPr lang="en-US" dirty="0"/>
              <a:t>Train keyboarding in early grades</a:t>
            </a:r>
          </a:p>
          <a:p>
            <a:pPr eaLnBrk="1" hangingPunct="1">
              <a:lnSpc>
                <a:spcPct val="80000"/>
              </a:lnSpc>
            </a:pPr>
            <a:r>
              <a:rPr lang="en-US" dirty="0"/>
              <a:t>Establish “behavioral contracts”</a:t>
            </a:r>
          </a:p>
          <a:p>
            <a:pPr eaLnBrk="1" hangingPunct="1">
              <a:lnSpc>
                <a:spcPct val="80000"/>
              </a:lnSpc>
            </a:pPr>
            <a:endParaRPr lang="en-US" sz="28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1443">
                                            <p:txEl>
                                              <p:pRg st="0" end="0"/>
                                            </p:txEl>
                                          </p:spTgt>
                                        </p:tgtEl>
                                        <p:attrNameLst>
                                          <p:attrName>style.visibility</p:attrName>
                                        </p:attrNameLst>
                                      </p:cBhvr>
                                      <p:to>
                                        <p:strVal val="visible"/>
                                      </p:to>
                                    </p:set>
                                    <p:anim to="" calcmode="lin" valueType="num">
                                      <p:cBhvr>
                                        <p:cTn id="7" dur="1" fill="hold"/>
                                        <p:tgtEl>
                                          <p:spTgt spid="6144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61443">
                                            <p:txEl>
                                              <p:pRg st="1" end="1"/>
                                            </p:txEl>
                                          </p:spTgt>
                                        </p:tgtEl>
                                        <p:attrNameLst>
                                          <p:attrName>style.visibility</p:attrName>
                                        </p:attrNameLst>
                                      </p:cBhvr>
                                      <p:to>
                                        <p:strVal val="visible"/>
                                      </p:to>
                                    </p:set>
                                    <p:anim to="" calcmode="lin" valueType="num">
                                      <p:cBhvr>
                                        <p:cTn id="12" dur="1" fill="hold"/>
                                        <p:tgtEl>
                                          <p:spTgt spid="61443">
                                            <p:txEl>
                                              <p:pRg st="1" end="1"/>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499"/>
                                          </p:stCondLst>
                                        </p:cTn>
                                        <p:tgtEl>
                                          <p:spTgt spid="61443">
                                            <p:txEl>
                                              <p:pRg st="2" end="2"/>
                                            </p:txEl>
                                          </p:spTgt>
                                        </p:tgtEl>
                                        <p:attrNameLst>
                                          <p:attrName>style.visibility</p:attrName>
                                        </p:attrNameLst>
                                      </p:cBhvr>
                                      <p:to>
                                        <p:strVal val="visible"/>
                                      </p:to>
                                    </p:set>
                                    <p:anim to="" calcmode="lin" valueType="num">
                                      <p:cBhvr>
                                        <p:cTn id="15" dur="1" fill="hold"/>
                                        <p:tgtEl>
                                          <p:spTgt spid="61443">
                                            <p:txEl>
                                              <p:pRg st="2" end="2"/>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499"/>
                                          </p:stCondLst>
                                        </p:cTn>
                                        <p:tgtEl>
                                          <p:spTgt spid="61443">
                                            <p:txEl>
                                              <p:pRg st="3" end="3"/>
                                            </p:txEl>
                                          </p:spTgt>
                                        </p:tgtEl>
                                        <p:attrNameLst>
                                          <p:attrName>style.visibility</p:attrName>
                                        </p:attrNameLst>
                                      </p:cBhvr>
                                      <p:to>
                                        <p:strVal val="visible"/>
                                      </p:to>
                                    </p:set>
                                    <p:anim to="" calcmode="lin" valueType="num">
                                      <p:cBhvr>
                                        <p:cTn id="20" dur="1" fill="hold"/>
                                        <p:tgtEl>
                                          <p:spTgt spid="61443">
                                            <p:txEl>
                                              <p:pRg st="3" end="3"/>
                                            </p:txEl>
                                          </p:spTgt>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grpId="0" nodeType="clickEffect">
                                  <p:stCondLst>
                                    <p:cond delay="0"/>
                                  </p:stCondLst>
                                  <p:childTnLst>
                                    <p:set>
                                      <p:cBhvr>
                                        <p:cTn id="24" dur="1" fill="hold">
                                          <p:stCondLst>
                                            <p:cond delay="499"/>
                                          </p:stCondLst>
                                        </p:cTn>
                                        <p:tgtEl>
                                          <p:spTgt spid="61443">
                                            <p:txEl>
                                              <p:pRg st="4" end="4"/>
                                            </p:txEl>
                                          </p:spTgt>
                                        </p:tgtEl>
                                        <p:attrNameLst>
                                          <p:attrName>style.visibility</p:attrName>
                                        </p:attrNameLst>
                                      </p:cBhvr>
                                      <p:to>
                                        <p:strVal val="visible"/>
                                      </p:to>
                                    </p:set>
                                    <p:anim to="" calcmode="lin" valueType="num">
                                      <p:cBhvr>
                                        <p:cTn id="25" dur="1" fill="hold"/>
                                        <p:tgtEl>
                                          <p:spTgt spid="61443">
                                            <p:txEl>
                                              <p:pRg st="4" end="4"/>
                                            </p:txEl>
                                          </p:spTgt>
                                        </p:tgtEl>
                                        <p:attrNameLst>
                                          <p:attrName/>
                                        </p:attrNameLst>
                                      </p:cBhvr>
                                    </p:anim>
                                  </p:childTnLst>
                                </p:cTn>
                              </p:par>
                            </p:childTnLst>
                          </p:cTn>
                        </p:par>
                      </p:childTnLst>
                    </p:cTn>
                  </p:par>
                  <p:par>
                    <p:cTn id="26" fill="hold">
                      <p:stCondLst>
                        <p:cond delay="indefinite"/>
                      </p:stCondLst>
                      <p:childTnLst>
                        <p:par>
                          <p:cTn id="27" fill="hold">
                            <p:stCondLst>
                              <p:cond delay="0"/>
                            </p:stCondLst>
                            <p:childTnLst>
                              <p:par>
                                <p:cTn id="28" presetID="24" presetClass="entr" presetSubtype="0" fill="hold" grpId="0" nodeType="clickEffect">
                                  <p:stCondLst>
                                    <p:cond delay="0"/>
                                  </p:stCondLst>
                                  <p:childTnLst>
                                    <p:set>
                                      <p:cBhvr>
                                        <p:cTn id="29" dur="1" fill="hold">
                                          <p:stCondLst>
                                            <p:cond delay="499"/>
                                          </p:stCondLst>
                                        </p:cTn>
                                        <p:tgtEl>
                                          <p:spTgt spid="61443">
                                            <p:txEl>
                                              <p:pRg st="5" end="5"/>
                                            </p:txEl>
                                          </p:spTgt>
                                        </p:tgtEl>
                                        <p:attrNameLst>
                                          <p:attrName>style.visibility</p:attrName>
                                        </p:attrNameLst>
                                      </p:cBhvr>
                                      <p:to>
                                        <p:strVal val="visible"/>
                                      </p:to>
                                    </p:set>
                                    <p:anim to="" calcmode="lin" valueType="num">
                                      <p:cBhvr>
                                        <p:cTn id="30" dur="1" fill="hold"/>
                                        <p:tgtEl>
                                          <p:spTgt spid="61443">
                                            <p:txEl>
                                              <p:pRg st="5" end="5"/>
                                            </p:txEl>
                                          </p:spTgt>
                                        </p:tgtEl>
                                        <p:attrNameLst>
                                          <p:attrName/>
                                        </p:attrNameLst>
                                      </p:cBhvr>
                                    </p:anim>
                                  </p:childTnLst>
                                </p:cTn>
                              </p:par>
                            </p:childTnLst>
                          </p:cTn>
                        </p:par>
                      </p:childTnLst>
                    </p:cTn>
                  </p:par>
                  <p:par>
                    <p:cTn id="31" fill="hold">
                      <p:stCondLst>
                        <p:cond delay="indefinite"/>
                      </p:stCondLst>
                      <p:childTnLst>
                        <p:par>
                          <p:cTn id="32" fill="hold">
                            <p:stCondLst>
                              <p:cond delay="0"/>
                            </p:stCondLst>
                            <p:childTnLst>
                              <p:par>
                                <p:cTn id="33" presetID="24" presetClass="entr" presetSubtype="0" fill="hold" grpId="0" nodeType="clickEffect">
                                  <p:stCondLst>
                                    <p:cond delay="0"/>
                                  </p:stCondLst>
                                  <p:childTnLst>
                                    <p:set>
                                      <p:cBhvr>
                                        <p:cTn id="34" dur="1" fill="hold">
                                          <p:stCondLst>
                                            <p:cond delay="499"/>
                                          </p:stCondLst>
                                        </p:cTn>
                                        <p:tgtEl>
                                          <p:spTgt spid="61443">
                                            <p:txEl>
                                              <p:pRg st="6" end="6"/>
                                            </p:txEl>
                                          </p:spTgt>
                                        </p:tgtEl>
                                        <p:attrNameLst>
                                          <p:attrName>style.visibility</p:attrName>
                                        </p:attrNameLst>
                                      </p:cBhvr>
                                      <p:to>
                                        <p:strVal val="visible"/>
                                      </p:to>
                                    </p:set>
                                    <p:anim to="" calcmode="lin" valueType="num">
                                      <p:cBhvr>
                                        <p:cTn id="35" dur="1" fill="hold"/>
                                        <p:tgtEl>
                                          <p:spTgt spid="6144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152400"/>
            <a:ext cx="7467600" cy="609600"/>
          </a:xfrm>
        </p:spPr>
        <p:txBody>
          <a:bodyPr/>
          <a:lstStyle/>
          <a:p>
            <a:pPr algn="ctr" eaLnBrk="1" hangingPunct="1"/>
            <a:r>
              <a:rPr lang="en-US" dirty="0"/>
              <a:t>Peer Tutoring </a:t>
            </a:r>
          </a:p>
        </p:txBody>
      </p:sp>
      <p:sp>
        <p:nvSpPr>
          <p:cNvPr id="6147" name="Rectangle 3"/>
          <p:cNvSpPr>
            <a:spLocks noGrp="1" noChangeArrowheads="1"/>
          </p:cNvSpPr>
          <p:nvPr>
            <p:ph type="body" idx="1"/>
          </p:nvPr>
        </p:nvSpPr>
        <p:spPr>
          <a:xfrm>
            <a:off x="152400" y="838200"/>
            <a:ext cx="7772400" cy="5486400"/>
          </a:xfrm>
        </p:spPr>
        <p:txBody>
          <a:bodyPr/>
          <a:lstStyle/>
          <a:p>
            <a:pPr eaLnBrk="1" hangingPunct="1">
              <a:lnSpc>
                <a:spcPct val="90000"/>
              </a:lnSpc>
            </a:pPr>
            <a:r>
              <a:rPr lang="en-US" sz="2800" dirty="0"/>
              <a:t>Create &amp; distribute scripts (work sheets)</a:t>
            </a:r>
          </a:p>
          <a:p>
            <a:pPr eaLnBrk="1" hangingPunct="1">
              <a:lnSpc>
                <a:spcPct val="90000"/>
              </a:lnSpc>
            </a:pPr>
            <a:r>
              <a:rPr lang="en-US" sz="2800" dirty="0"/>
              <a:t>Teach any new concepts and skills to class</a:t>
            </a:r>
          </a:p>
          <a:p>
            <a:pPr eaLnBrk="1" hangingPunct="1">
              <a:lnSpc>
                <a:spcPct val="90000"/>
              </a:lnSpc>
            </a:pPr>
            <a:r>
              <a:rPr lang="en-US" sz="2800" dirty="0"/>
              <a:t>Provide initial instructions for work, then</a:t>
            </a:r>
          </a:p>
          <a:p>
            <a:pPr eaLnBrk="1" hangingPunct="1">
              <a:lnSpc>
                <a:spcPct val="90000"/>
              </a:lnSpc>
            </a:pPr>
            <a:r>
              <a:rPr lang="en-US" sz="2800" dirty="0"/>
              <a:t>Break class into dyads</a:t>
            </a:r>
          </a:p>
          <a:p>
            <a:pPr eaLnBrk="1" hangingPunct="1">
              <a:lnSpc>
                <a:spcPct val="90000"/>
              </a:lnSpc>
            </a:pPr>
            <a:r>
              <a:rPr lang="en-US" sz="2800" dirty="0"/>
              <a:t>Have one student tutor &amp; quiz the other</a:t>
            </a:r>
          </a:p>
          <a:p>
            <a:pPr eaLnBrk="1" hangingPunct="1">
              <a:lnSpc>
                <a:spcPct val="90000"/>
              </a:lnSpc>
            </a:pPr>
            <a:r>
              <a:rPr lang="en-US" sz="2800" dirty="0"/>
              <a:t>Circulate, supervise, and coach dyads</a:t>
            </a:r>
          </a:p>
          <a:p>
            <a:pPr eaLnBrk="1" hangingPunct="1">
              <a:lnSpc>
                <a:spcPct val="90000"/>
              </a:lnSpc>
            </a:pPr>
            <a:r>
              <a:rPr lang="en-US" sz="2800" dirty="0"/>
              <a:t>Alternate tutor/student roles in dyad</a:t>
            </a:r>
          </a:p>
          <a:p>
            <a:pPr eaLnBrk="1" hangingPunct="1">
              <a:lnSpc>
                <a:spcPct val="90000"/>
              </a:lnSpc>
            </a:pPr>
            <a:r>
              <a:rPr lang="en-US" sz="2800" dirty="0"/>
              <a:t>Re-organize into new dyads weekly</a:t>
            </a:r>
          </a:p>
          <a:p>
            <a:pPr eaLnBrk="1" hangingPunct="1">
              <a:lnSpc>
                <a:spcPct val="90000"/>
              </a:lnSpc>
            </a:pPr>
            <a:r>
              <a:rPr lang="en-US" sz="2800" dirty="0"/>
              <a:t>Graph &amp; post quiz results</a:t>
            </a:r>
          </a:p>
          <a:p>
            <a:pPr eaLnBrk="1" hangingPunct="1"/>
            <a:r>
              <a:rPr lang="en-US" sz="2800" dirty="0"/>
              <a:t>Allow peer tutoring for homework – find child a “study-buddy” in their neighborhood</a:t>
            </a:r>
          </a:p>
        </p:txBody>
      </p:sp>
    </p:spTree>
  </p:cSld>
  <p:clrMapOvr>
    <a:masterClrMapping/>
  </p:clrMapOvr>
  <p:transition>
    <p:random/>
  </p:transition>
</p:sld>
</file>

<file path=ppt/theme/theme1.xml><?xml version="1.0" encoding="utf-8"?>
<a:theme xmlns:a="http://schemas.openxmlformats.org/drawingml/2006/main" name="Kimono">
  <a:themeElements>
    <a:clrScheme name="Kimono 10">
      <a:dk1>
        <a:srgbClr val="00002E"/>
      </a:dk1>
      <a:lt1>
        <a:srgbClr val="FFFFFF"/>
      </a:lt1>
      <a:dk2>
        <a:srgbClr val="003399"/>
      </a:dk2>
      <a:lt2>
        <a:srgbClr val="FFFF66"/>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fontScheme name="Kimon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K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K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K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K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K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
      <a:clrScheme name="Kimono 9">
        <a:dk1>
          <a:srgbClr val="2F1311"/>
        </a:dk1>
        <a:lt1>
          <a:srgbClr val="6666FF"/>
        </a:lt1>
        <a:dk2>
          <a:srgbClr val="FFFF00"/>
        </a:dk2>
        <a:lt2>
          <a:srgbClr val="000000"/>
        </a:lt2>
        <a:accent1>
          <a:srgbClr val="FF99CC"/>
        </a:accent1>
        <a:accent2>
          <a:srgbClr val="00CC00"/>
        </a:accent2>
        <a:accent3>
          <a:srgbClr val="B8B8FF"/>
        </a:accent3>
        <a:accent4>
          <a:srgbClr val="270E0D"/>
        </a:accent4>
        <a:accent5>
          <a:srgbClr val="FFCAE2"/>
        </a:accent5>
        <a:accent6>
          <a:srgbClr val="00B90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10">
        <a:dk1>
          <a:srgbClr val="00002E"/>
        </a:dk1>
        <a:lt1>
          <a:srgbClr val="FFFFFF"/>
        </a:lt1>
        <a:dk2>
          <a:srgbClr val="003399"/>
        </a:dk2>
        <a:lt2>
          <a:srgbClr val="FFFF66"/>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Kimono</Template>
  <TotalTime>6460</TotalTime>
  <Words>1929</Words>
  <Application>Microsoft Macintosh PowerPoint</Application>
  <PresentationFormat>On-screen Show (4:3)</PresentationFormat>
  <Paragraphs>219</Paragraphs>
  <Slides>23</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7" baseType="lpstr">
      <vt:lpstr>Arial</vt:lpstr>
      <vt:lpstr>Times New Roman</vt:lpstr>
      <vt:lpstr>Kimono</vt:lpstr>
      <vt:lpstr>Document</vt:lpstr>
      <vt:lpstr>School Management of ADHD</vt:lpstr>
      <vt:lpstr>Touchstone Principles for  School Management</vt:lpstr>
      <vt:lpstr>More Touchstone Principles</vt:lpstr>
      <vt:lpstr>More Touchstone Principles</vt:lpstr>
      <vt:lpstr>More Touchstone Principles</vt:lpstr>
      <vt:lpstr>Ideas for Desk Work</vt:lpstr>
      <vt:lpstr>Instructional Tips:</vt:lpstr>
      <vt:lpstr>More Classroom Suggestions:</vt:lpstr>
      <vt:lpstr>Peer Tutoring </vt:lpstr>
      <vt:lpstr>Increasing Incentives</vt:lpstr>
      <vt:lpstr>More on Incentives</vt:lpstr>
      <vt:lpstr>Using School-Home Reports with Home-Based Consequences</vt:lpstr>
      <vt:lpstr>A Daily Behavior Card Each teacher rates each behavior at end of each class; 1=Excellent (+25), 2=Good (+15), 3=Fair (+5), 4=Poor (-15), 5=Terrible (-25)</vt:lpstr>
      <vt:lpstr>Problem Transitions? Make a Plan</vt:lpstr>
      <vt:lpstr>Externalizing Rules and Time</vt:lpstr>
      <vt:lpstr>Large 12” Timer Amazon.com</vt:lpstr>
      <vt:lpstr>Disciplinary Tactics</vt:lpstr>
      <vt:lpstr>More Punishment Tactics</vt:lpstr>
      <vt:lpstr>Keys to Effective Time Outs</vt:lpstr>
      <vt:lpstr>Other Tips for Teens</vt:lpstr>
      <vt:lpstr>Distance (Web) Teaching During the Pandemic</vt:lpstr>
      <vt:lpstr>More on distance learning</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Counseling and Behavior Management</dc:title>
  <dc:creator>Russell A Barkley</dc:creator>
  <cp:lastModifiedBy>RUSSELL BARKLEY</cp:lastModifiedBy>
  <cp:revision>105</cp:revision>
  <dcterms:created xsi:type="dcterms:W3CDTF">2007-09-06T17:18:07Z</dcterms:created>
  <dcterms:modified xsi:type="dcterms:W3CDTF">2020-08-25T17:10:56Z</dcterms:modified>
</cp:coreProperties>
</file>